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65" r:id="rId5"/>
  </p:sldMasterIdLst>
  <p:notesMasterIdLst>
    <p:notesMasterId r:id="rId20"/>
  </p:notesMasterIdLst>
  <p:sldIdLst>
    <p:sldId id="256" r:id="rId6"/>
    <p:sldId id="5296" r:id="rId7"/>
    <p:sldId id="5388" r:id="rId8"/>
    <p:sldId id="260" r:id="rId9"/>
    <p:sldId id="5361" r:id="rId10"/>
    <p:sldId id="5320" r:id="rId11"/>
    <p:sldId id="5391" r:id="rId12"/>
    <p:sldId id="292" r:id="rId13"/>
    <p:sldId id="293" r:id="rId14"/>
    <p:sldId id="560" r:id="rId15"/>
    <p:sldId id="5390" r:id="rId16"/>
    <p:sldId id="563" r:id="rId17"/>
    <p:sldId id="5387" r:id="rId18"/>
    <p:sldId id="268" r:id="rId19"/>
  </p:sldIdLst>
  <p:sldSz cx="12192000" cy="6858000"/>
  <p:notesSz cx="6950075" cy="9236075"/>
  <p:embeddedFontLst>
    <p:embeddedFont>
      <p:font typeface="Abadi Extra Light" panose="020B0204020104020204" pitchFamily="3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Neutra Text" panose="02000000000000000000" pitchFamily="50" charset="0"/>
      <p:regular r:id="rId28"/>
      <p:bold r:id="rId29"/>
      <p:italic r:id="rId30"/>
      <p:boldItalic r:id="rId31"/>
    </p:embeddedFont>
    <p:embeddedFont>
      <p:font typeface="Neutra Text Alt" panose="02000000000000000000" pitchFamily="50" charset="0"/>
      <p:regular r:id="rId32"/>
      <p:bold r:id="rId33"/>
      <p:italic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C85899-991D-6075-98DA-C409BD1A1E87}" name="Ruskin, Emily (EOM)" initials="R(" userId="S::emily.ruskin@dc.gov::ac313c6a-809d-4830-b21a-3755612ab188" providerId="AD"/>
  <p188:author id="{9A3DFEF3-124F-087A-D71E-0C47648BBBDE}" name="Hewitt, Amber (EOM)" initials="HA(" userId="S::amber.hewitt1@dc.gov::44a3e65a-e648-4de5-99b6-8e26f0a6092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412"/>
    <a:srgbClr val="F4800C"/>
    <a:srgbClr val="F6ACF4"/>
    <a:srgbClr val="0D2B36"/>
    <a:srgbClr val="AF2418"/>
    <a:srgbClr val="B0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88954" autoAdjust="0"/>
  </p:normalViewPr>
  <p:slideViewPr>
    <p:cSldViewPr snapToGrid="0">
      <p:cViewPr>
        <p:scale>
          <a:sx n="100" d="100"/>
          <a:sy n="100" d="100"/>
        </p:scale>
        <p:origin x="1440" y="114"/>
      </p:cViewPr>
      <p:guideLst/>
    </p:cSldViewPr>
  </p:slideViewPr>
  <p:outlineViewPr>
    <p:cViewPr>
      <p:scale>
        <a:sx n="33" d="100"/>
        <a:sy n="33" d="100"/>
      </p:scale>
      <p:origin x="0" y="-16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karlo Leak" userId="54a2b614-c149-43a1-8212-b302fb9024ce" providerId="ADAL" clId="{C5B93131-F479-4B86-B8D7-73B2C5AFBF0F}"/>
    <pc:docChg chg="modSld">
      <pc:chgData name="Chikarlo Leak" userId="54a2b614-c149-43a1-8212-b302fb9024ce" providerId="ADAL" clId="{C5B93131-F479-4B86-B8D7-73B2C5AFBF0F}" dt="2023-09-13T14:30:55.670" v="5" actId="6549"/>
      <pc:docMkLst>
        <pc:docMk/>
      </pc:docMkLst>
      <pc:sldChg chg="modNotesTx">
        <pc:chgData name="Chikarlo Leak" userId="54a2b614-c149-43a1-8212-b302fb9024ce" providerId="ADAL" clId="{C5B93131-F479-4B86-B8D7-73B2C5AFBF0F}" dt="2023-09-13T14:30:55.670" v="5" actId="6549"/>
        <pc:sldMkLst>
          <pc:docMk/>
          <pc:sldMk cId="97329638" sldId="268"/>
        </pc:sldMkLst>
      </pc:sldChg>
      <pc:sldChg chg="modNotesTx">
        <pc:chgData name="Chikarlo Leak" userId="54a2b614-c149-43a1-8212-b302fb9024ce" providerId="ADAL" clId="{C5B93131-F479-4B86-B8D7-73B2C5AFBF0F}" dt="2023-09-13T14:30:36.229" v="1" actId="6549"/>
        <pc:sldMkLst>
          <pc:docMk/>
          <pc:sldMk cId="1510766928" sldId="292"/>
        </pc:sldMkLst>
      </pc:sldChg>
      <pc:sldChg chg="modNotesTx">
        <pc:chgData name="Chikarlo Leak" userId="54a2b614-c149-43a1-8212-b302fb9024ce" providerId="ADAL" clId="{C5B93131-F479-4B86-B8D7-73B2C5AFBF0F}" dt="2023-09-13T14:30:40.375" v="2" actId="6549"/>
        <pc:sldMkLst>
          <pc:docMk/>
          <pc:sldMk cId="4069407826" sldId="293"/>
        </pc:sldMkLst>
      </pc:sldChg>
      <pc:sldChg chg="modNotesTx">
        <pc:chgData name="Chikarlo Leak" userId="54a2b614-c149-43a1-8212-b302fb9024ce" providerId="ADAL" clId="{C5B93131-F479-4B86-B8D7-73B2C5AFBF0F}" dt="2023-09-13T14:30:50.483" v="4" actId="6549"/>
        <pc:sldMkLst>
          <pc:docMk/>
          <pc:sldMk cId="1647489814" sldId="563"/>
        </pc:sldMkLst>
      </pc:sldChg>
      <pc:sldChg chg="modNotesTx">
        <pc:chgData name="Chikarlo Leak" userId="54a2b614-c149-43a1-8212-b302fb9024ce" providerId="ADAL" clId="{C5B93131-F479-4B86-B8D7-73B2C5AFBF0F}" dt="2023-09-13T14:30:45.885" v="3" actId="6549"/>
        <pc:sldMkLst>
          <pc:docMk/>
          <pc:sldMk cId="1068947897" sldId="5390"/>
        </pc:sldMkLst>
      </pc:sldChg>
      <pc:sldChg chg="modNotesTx">
        <pc:chgData name="Chikarlo Leak" userId="54a2b614-c149-43a1-8212-b302fb9024ce" providerId="ADAL" clId="{C5B93131-F479-4B86-B8D7-73B2C5AFBF0F}" dt="2023-09-13T14:30:30.937" v="0" actId="6549"/>
        <pc:sldMkLst>
          <pc:docMk/>
          <pc:sldMk cId="4279281429" sldId="53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C2183315-33D4-49F3-913B-1C5ADCB728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60944-BDE4-40E7-A9D7-65BAED2DF33C}">
      <dgm:prSet/>
      <dgm:spPr>
        <a:solidFill>
          <a:srgbClr val="002060"/>
        </a:solidFill>
      </dgm:spPr>
      <dgm:t>
        <a:bodyPr/>
        <a:lstStyle/>
        <a:p>
          <a:r>
            <a:rPr lang="en-US"/>
            <a:t>Es lo que hay que hacer.</a:t>
          </a:r>
        </a:p>
      </dgm:t>
    </dgm:pt>
    <dgm:pt modelId="{5C18432D-B40F-41ED-9DDF-981C9986E09C}" type="parTrans" cxnId="{CBAF1136-654D-4CD1-B615-7A15F0EEA24F}">
      <dgm:prSet/>
      <dgm:spPr/>
      <dgm:t>
        <a:bodyPr/>
        <a:lstStyle/>
        <a:p>
          <a:endParaRPr lang="en-US"/>
        </a:p>
      </dgm:t>
    </dgm:pt>
    <dgm:pt modelId="{CCA4A0E6-E66D-4286-8B60-F70112387EB2}" type="sibTrans" cxnId="{CBAF1136-654D-4CD1-B615-7A15F0EEA24F}">
      <dgm:prSet/>
      <dgm:spPr/>
      <dgm:t>
        <a:bodyPr/>
        <a:lstStyle/>
        <a:p>
          <a:endParaRPr lang="en-US"/>
        </a:p>
      </dgm:t>
    </dgm:pt>
    <dgm:pt modelId="{ABBCFAB1-E476-403F-B4A9-6DA320141ED2}">
      <dgm:prSet/>
      <dgm:spPr>
        <a:solidFill>
          <a:srgbClr val="002060"/>
        </a:solidFill>
      </dgm:spPr>
      <dgm:t>
        <a:bodyPr/>
        <a:lstStyle/>
        <a:p>
          <a:r>
            <a:rPr lang="en-US"/>
            <a:t>Es la ley.</a:t>
          </a:r>
        </a:p>
      </dgm:t>
    </dgm:pt>
    <dgm:pt modelId="{F782591E-6D50-4685-AAD4-77AC7722791A}" type="parTrans" cxnId="{19D6470E-FE1B-4454-A32E-1DE1EC95ACBD}">
      <dgm:prSet/>
      <dgm:spPr/>
      <dgm:t>
        <a:bodyPr/>
        <a:lstStyle/>
        <a:p>
          <a:endParaRPr lang="en-US"/>
        </a:p>
      </dgm:t>
    </dgm:pt>
    <dgm:pt modelId="{F49A8238-30F7-4EC1-BFBB-B56A46DF6204}" type="sibTrans" cxnId="{19D6470E-FE1B-4454-A32E-1DE1EC95ACBD}">
      <dgm:prSet/>
      <dgm:spPr/>
      <dgm:t>
        <a:bodyPr/>
        <a:lstStyle/>
        <a:p>
          <a:endParaRPr lang="en-US"/>
        </a:p>
      </dgm:t>
    </dgm:pt>
    <dgm:pt modelId="{2520AF8E-7543-486A-A28B-5E6316F37780}">
      <dgm:prSet/>
      <dgm:spPr>
        <a:solidFill>
          <a:srgbClr val="002060"/>
        </a:solidFill>
      </dgm:spPr>
      <dgm:t>
        <a:bodyPr/>
        <a:lstStyle/>
        <a:p>
          <a:r>
            <a:rPr lang="en-US"/>
            <a:t>Es una prioridad del alcalde.</a:t>
          </a:r>
        </a:p>
      </dgm:t>
    </dgm:pt>
    <dgm:pt modelId="{17BD78D3-1A95-4ABA-9A7F-24889758F6D2}" type="parTrans" cxnId="{26EBE4E2-8ACE-409C-90D2-0AA89D73D7DF}">
      <dgm:prSet/>
      <dgm:spPr/>
      <dgm:t>
        <a:bodyPr/>
        <a:lstStyle/>
        <a:p>
          <a:endParaRPr lang="en-US"/>
        </a:p>
      </dgm:t>
    </dgm:pt>
    <dgm:pt modelId="{4689AFE8-A034-4F81-BC26-6A6A67CA7DA8}" type="sibTrans" cxnId="{26EBE4E2-8ACE-409C-90D2-0AA89D73D7DF}">
      <dgm:prSet/>
      <dgm:spPr/>
      <dgm:t>
        <a:bodyPr/>
        <a:lstStyle/>
        <a:p>
          <a:endParaRPr lang="en-US"/>
        </a:p>
      </dgm:t>
    </dgm:pt>
    <dgm:pt modelId="{B122E8F6-95FC-4571-B5B6-2EB6092E4E08}">
      <dgm:prSet/>
      <dgm:spPr>
        <a:solidFill>
          <a:srgbClr val="002060"/>
        </a:solidFill>
      </dgm:spPr>
      <dgm:t>
        <a:bodyPr/>
        <a:lstStyle/>
        <a:p>
          <a:r>
            <a:rPr lang="en-US"/>
            <a:t>Es buen gobierno.</a:t>
          </a:r>
        </a:p>
      </dgm:t>
    </dgm:pt>
    <dgm:pt modelId="{4925B5CE-3456-4E77-95A1-D80612CD3F5F}" type="parTrans" cxnId="{1172D49A-C4E5-45AF-8027-886439E42778}">
      <dgm:prSet/>
      <dgm:spPr/>
      <dgm:t>
        <a:bodyPr/>
        <a:lstStyle/>
        <a:p>
          <a:endParaRPr lang="en-US"/>
        </a:p>
      </dgm:t>
    </dgm:pt>
    <dgm:pt modelId="{C3811692-39F5-4461-B5A3-A823D19BD95E}" type="sibTrans" cxnId="{1172D49A-C4E5-45AF-8027-886439E42778}">
      <dgm:prSet/>
      <dgm:spPr/>
      <dgm:t>
        <a:bodyPr/>
        <a:lstStyle/>
        <a:p>
          <a:endParaRPr lang="en-US"/>
        </a:p>
      </dgm:t>
    </dgm:pt>
    <dgm:pt modelId="{BB753F98-C7BC-438F-B211-A50C4F0E6992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Se exige como parte de la formulación del presupuesto.</a:t>
          </a:r>
        </a:p>
      </dgm:t>
    </dgm:pt>
    <dgm:pt modelId="{3B22BDD5-7891-4A4B-A33D-0497899A3F9B}" type="parTrans" cxnId="{665832A9-E633-418E-A5A6-5E502D77518E}">
      <dgm:prSet/>
      <dgm:spPr/>
      <dgm:t>
        <a:bodyPr/>
        <a:lstStyle/>
        <a:p>
          <a:endParaRPr lang="en-US"/>
        </a:p>
      </dgm:t>
    </dgm:pt>
    <dgm:pt modelId="{34EA5E48-82D4-4997-AFAE-655D02F4E259}" type="sibTrans" cxnId="{665832A9-E633-418E-A5A6-5E502D77518E}">
      <dgm:prSet/>
      <dgm:spPr/>
      <dgm:t>
        <a:bodyPr/>
        <a:lstStyle/>
        <a:p>
          <a:endParaRPr lang="en-US"/>
        </a:p>
      </dgm:t>
    </dgm:pt>
    <dgm:pt modelId="{96E6FACF-A04B-4C7D-AFF1-489F8CD8C463}" type="pres">
      <dgm:prSet presAssocID="{C2183315-33D4-49F3-913B-1C5ADCB728A5}" presName="linear" presStyleCnt="0">
        <dgm:presLayoutVars>
          <dgm:animLvl val="lvl"/>
          <dgm:resizeHandles val="exact"/>
        </dgm:presLayoutVars>
      </dgm:prSet>
      <dgm:spPr/>
    </dgm:pt>
    <dgm:pt modelId="{1BFC5088-ABD2-442E-81D7-C6F0386592B3}" type="pres">
      <dgm:prSet presAssocID="{68260944-BDE4-40E7-A9D7-65BAED2DF33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47048E4-7CF4-42D8-846F-FD6DB4A0ECC3}" type="pres">
      <dgm:prSet presAssocID="{CCA4A0E6-E66D-4286-8B60-F70112387EB2}" presName="spacer" presStyleCnt="0"/>
      <dgm:spPr/>
    </dgm:pt>
    <dgm:pt modelId="{8AEE3557-32BB-442D-A32C-55DF30763178}" type="pres">
      <dgm:prSet presAssocID="{ABBCFAB1-E476-403F-B4A9-6DA320141E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FEAA9A3-7177-40F7-B416-35CB52B15818}" type="pres">
      <dgm:prSet presAssocID="{F49A8238-30F7-4EC1-BFBB-B56A46DF6204}" presName="spacer" presStyleCnt="0"/>
      <dgm:spPr/>
    </dgm:pt>
    <dgm:pt modelId="{B138C77C-5C77-426F-AC5A-8F3383C2D204}" type="pres">
      <dgm:prSet presAssocID="{2520AF8E-7543-486A-A28B-5E6316F3778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9D4065E-6716-4774-A92C-4B5E348C04CF}" type="pres">
      <dgm:prSet presAssocID="{4689AFE8-A034-4F81-BC26-6A6A67CA7DA8}" presName="spacer" presStyleCnt="0"/>
      <dgm:spPr/>
    </dgm:pt>
    <dgm:pt modelId="{A0760C77-282B-441A-B930-261E9362CFA6}" type="pres">
      <dgm:prSet presAssocID="{B122E8F6-95FC-4571-B5B6-2EB6092E4E0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AA2BEB-512C-41F8-95B3-E546EDAA6335}" type="pres">
      <dgm:prSet presAssocID="{C3811692-39F5-4461-B5A3-A823D19BD95E}" presName="spacer" presStyleCnt="0"/>
      <dgm:spPr/>
    </dgm:pt>
    <dgm:pt modelId="{B924266F-9443-4A38-A23E-329381154437}" type="pres">
      <dgm:prSet presAssocID="{BB753F98-C7BC-438F-B211-A50C4F0E699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3F570B-13CE-4542-9A63-A71875E95306}" type="presOf" srcId="{ABBCFAB1-E476-403F-B4A9-6DA320141ED2}" destId="{8AEE3557-32BB-442D-A32C-55DF30763178}" srcOrd="0" destOrd="0" presId="urn:microsoft.com/office/officeart/2005/8/layout/vList2"/>
    <dgm:cxn modelId="{19D6470E-FE1B-4454-A32E-1DE1EC95ACBD}" srcId="{C2183315-33D4-49F3-913B-1C5ADCB728A5}" destId="{ABBCFAB1-E476-403F-B4A9-6DA320141ED2}" srcOrd="1" destOrd="0" parTransId="{F782591E-6D50-4685-AAD4-77AC7722791A}" sibTransId="{F49A8238-30F7-4EC1-BFBB-B56A46DF6204}"/>
    <dgm:cxn modelId="{BAF86D2E-856F-4EDC-BA3A-3860DBCC014A}" type="presOf" srcId="{BB753F98-C7BC-438F-B211-A50C4F0E6992}" destId="{B924266F-9443-4A38-A23E-329381154437}" srcOrd="0" destOrd="0" presId="urn:microsoft.com/office/officeart/2005/8/layout/vList2"/>
    <dgm:cxn modelId="{2BA04B34-ECE6-4799-889B-D10D64C5B491}" type="presOf" srcId="{68260944-BDE4-40E7-A9D7-65BAED2DF33C}" destId="{1BFC5088-ABD2-442E-81D7-C6F0386592B3}" srcOrd="0" destOrd="0" presId="urn:microsoft.com/office/officeart/2005/8/layout/vList2"/>
    <dgm:cxn modelId="{CBAF1136-654D-4CD1-B615-7A15F0EEA24F}" srcId="{C2183315-33D4-49F3-913B-1C5ADCB728A5}" destId="{68260944-BDE4-40E7-A9D7-65BAED2DF33C}" srcOrd="0" destOrd="0" parTransId="{5C18432D-B40F-41ED-9DDF-981C9986E09C}" sibTransId="{CCA4A0E6-E66D-4286-8B60-F70112387EB2}"/>
    <dgm:cxn modelId="{67DE2171-6C2D-4706-BF72-1A79A8D90EB3}" type="presOf" srcId="{C2183315-33D4-49F3-913B-1C5ADCB728A5}" destId="{96E6FACF-A04B-4C7D-AFF1-489F8CD8C463}" srcOrd="0" destOrd="0" presId="urn:microsoft.com/office/officeart/2005/8/layout/vList2"/>
    <dgm:cxn modelId="{ADE52999-24E3-4706-8E35-7DF6E0AA2C4B}" type="presOf" srcId="{2520AF8E-7543-486A-A28B-5E6316F37780}" destId="{B138C77C-5C77-426F-AC5A-8F3383C2D204}" srcOrd="0" destOrd="0" presId="urn:microsoft.com/office/officeart/2005/8/layout/vList2"/>
    <dgm:cxn modelId="{1172D49A-C4E5-45AF-8027-886439E42778}" srcId="{C2183315-33D4-49F3-913B-1C5ADCB728A5}" destId="{B122E8F6-95FC-4571-B5B6-2EB6092E4E08}" srcOrd="3" destOrd="0" parTransId="{4925B5CE-3456-4E77-95A1-D80612CD3F5F}" sibTransId="{C3811692-39F5-4461-B5A3-A823D19BD95E}"/>
    <dgm:cxn modelId="{665832A9-E633-418E-A5A6-5E502D77518E}" srcId="{C2183315-33D4-49F3-913B-1C5ADCB728A5}" destId="{BB753F98-C7BC-438F-B211-A50C4F0E6992}" srcOrd="4" destOrd="0" parTransId="{3B22BDD5-7891-4A4B-A33D-0497899A3F9B}" sibTransId="{34EA5E48-82D4-4997-AFAE-655D02F4E259}"/>
    <dgm:cxn modelId="{26EBE4E2-8ACE-409C-90D2-0AA89D73D7DF}" srcId="{C2183315-33D4-49F3-913B-1C5ADCB728A5}" destId="{2520AF8E-7543-486A-A28B-5E6316F37780}" srcOrd="2" destOrd="0" parTransId="{17BD78D3-1A95-4ABA-9A7F-24889758F6D2}" sibTransId="{4689AFE8-A034-4F81-BC26-6A6A67CA7DA8}"/>
    <dgm:cxn modelId="{4C61FFEE-851C-460A-AEC9-F896A4CBEDC0}" type="presOf" srcId="{B122E8F6-95FC-4571-B5B6-2EB6092E4E08}" destId="{A0760C77-282B-441A-B930-261E9362CFA6}" srcOrd="0" destOrd="0" presId="urn:microsoft.com/office/officeart/2005/8/layout/vList2"/>
    <dgm:cxn modelId="{DEA7A054-9A15-41C2-9590-3760F850132F}" type="presParOf" srcId="{96E6FACF-A04B-4C7D-AFF1-489F8CD8C463}" destId="{1BFC5088-ABD2-442E-81D7-C6F0386592B3}" srcOrd="0" destOrd="0" presId="urn:microsoft.com/office/officeart/2005/8/layout/vList2"/>
    <dgm:cxn modelId="{CBF068BF-5ACB-4D42-BCD4-04D211613EC3}" type="presParOf" srcId="{96E6FACF-A04B-4C7D-AFF1-489F8CD8C463}" destId="{B47048E4-7CF4-42D8-846F-FD6DB4A0ECC3}" srcOrd="1" destOrd="0" presId="urn:microsoft.com/office/officeart/2005/8/layout/vList2"/>
    <dgm:cxn modelId="{D35580AF-F897-41E7-ABE3-704C2F04AD1A}" type="presParOf" srcId="{96E6FACF-A04B-4C7D-AFF1-489F8CD8C463}" destId="{8AEE3557-32BB-442D-A32C-55DF30763178}" srcOrd="2" destOrd="0" presId="urn:microsoft.com/office/officeart/2005/8/layout/vList2"/>
    <dgm:cxn modelId="{D7742422-E8BF-4306-B2B8-62513EB27C4A}" type="presParOf" srcId="{96E6FACF-A04B-4C7D-AFF1-489F8CD8C463}" destId="{EFEAA9A3-7177-40F7-B416-35CB52B15818}" srcOrd="3" destOrd="0" presId="urn:microsoft.com/office/officeart/2005/8/layout/vList2"/>
    <dgm:cxn modelId="{89B0CC62-A3B3-4B2E-A381-C76F3F3CC5E6}" type="presParOf" srcId="{96E6FACF-A04B-4C7D-AFF1-489F8CD8C463}" destId="{B138C77C-5C77-426F-AC5A-8F3383C2D204}" srcOrd="4" destOrd="0" presId="urn:microsoft.com/office/officeart/2005/8/layout/vList2"/>
    <dgm:cxn modelId="{21D4EE92-EA55-4AE9-B173-DE5BE67F8A5B}" type="presParOf" srcId="{96E6FACF-A04B-4C7D-AFF1-489F8CD8C463}" destId="{49D4065E-6716-4774-A92C-4B5E348C04CF}" srcOrd="5" destOrd="0" presId="urn:microsoft.com/office/officeart/2005/8/layout/vList2"/>
    <dgm:cxn modelId="{5A6BA5FC-B9A7-40F0-A794-30421A5F15BE}" type="presParOf" srcId="{96E6FACF-A04B-4C7D-AFF1-489F8CD8C463}" destId="{A0760C77-282B-441A-B930-261E9362CFA6}" srcOrd="6" destOrd="0" presId="urn:microsoft.com/office/officeart/2005/8/layout/vList2"/>
    <dgm:cxn modelId="{001A7D28-1CE8-4EC5-B9A9-728C8302F064}" type="presParOf" srcId="{96E6FACF-A04B-4C7D-AFF1-489F8CD8C463}" destId="{21AA2BEB-512C-41F8-95B3-E546EDAA6335}" srcOrd="7" destOrd="0" presId="urn:microsoft.com/office/officeart/2005/8/layout/vList2"/>
    <dgm:cxn modelId="{3A0B17FE-795C-41B4-89DD-32DB645FB3CC}" type="presParOf" srcId="{96E6FACF-A04B-4C7D-AFF1-489F8CD8C463}" destId="{B924266F-9443-4A38-A23E-329381154437}" srcOrd="8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C5088-ABD2-442E-81D7-C6F0386592B3}">
      <dsp:nvSpPr>
        <dsp:cNvPr id="0" name=""/>
        <dsp:cNvSpPr/>
      </dsp:nvSpPr>
      <dsp:spPr>
        <a:xfrm>
          <a:off x="0" y="343743"/>
          <a:ext cx="5479719" cy="50368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It’s the right thing to do.</a:t>
          </a:r>
        </a:p>
      </dsp:txBody>
      <dsp:txXfrm>
        <a:off x="24588" y="368331"/>
        <a:ext cx="5430543" cy="454509"/>
      </dsp:txXfrm>
    </dsp:sp>
    <dsp:sp modelId="{8AEE3557-32BB-442D-A32C-55DF30763178}">
      <dsp:nvSpPr>
        <dsp:cNvPr id="0" name=""/>
        <dsp:cNvSpPr/>
      </dsp:nvSpPr>
      <dsp:spPr>
        <a:xfrm>
          <a:off x="0" y="907908"/>
          <a:ext cx="5479719" cy="50368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It’s the law.</a:t>
          </a:r>
        </a:p>
      </dsp:txBody>
      <dsp:txXfrm>
        <a:off x="24588" y="932496"/>
        <a:ext cx="5430543" cy="454509"/>
      </dsp:txXfrm>
    </dsp:sp>
    <dsp:sp modelId="{B138C77C-5C77-426F-AC5A-8F3383C2D204}">
      <dsp:nvSpPr>
        <dsp:cNvPr id="0" name=""/>
        <dsp:cNvSpPr/>
      </dsp:nvSpPr>
      <dsp:spPr>
        <a:xfrm>
          <a:off x="0" y="1472073"/>
          <a:ext cx="5479719" cy="50368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It’s a Mayoral priority.</a:t>
          </a:r>
        </a:p>
      </dsp:txBody>
      <dsp:txXfrm>
        <a:off x="24588" y="1496661"/>
        <a:ext cx="5430543" cy="454509"/>
      </dsp:txXfrm>
    </dsp:sp>
    <dsp:sp modelId="{A0760C77-282B-441A-B930-261E9362CFA6}">
      <dsp:nvSpPr>
        <dsp:cNvPr id="0" name=""/>
        <dsp:cNvSpPr/>
      </dsp:nvSpPr>
      <dsp:spPr>
        <a:xfrm>
          <a:off x="0" y="2036238"/>
          <a:ext cx="5479719" cy="50368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It’s good governance.</a:t>
          </a:r>
        </a:p>
      </dsp:txBody>
      <dsp:txXfrm>
        <a:off x="24588" y="2060826"/>
        <a:ext cx="5430543" cy="454509"/>
      </dsp:txXfrm>
    </dsp:sp>
    <dsp:sp modelId="{B924266F-9443-4A38-A23E-329381154437}">
      <dsp:nvSpPr>
        <dsp:cNvPr id="0" name=""/>
        <dsp:cNvSpPr/>
      </dsp:nvSpPr>
      <dsp:spPr>
        <a:xfrm>
          <a:off x="0" y="2600403"/>
          <a:ext cx="5479719" cy="50368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It’s required as part of the budget formulation.</a:t>
          </a:r>
        </a:p>
      </dsp:txBody>
      <dsp:txXfrm>
        <a:off x="24588" y="2624991"/>
        <a:ext cx="5430543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C4B72A5-656A-4856-B31C-D966CCCDB165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312FBDA-D210-4E7D-A8BB-92922D4A2D3D}" type="slidenum">
              <a:rPr lang="en-US" smtClean="0"/>
              <a:t>'#'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4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2FBDA-D210-4E7D-A8BB-92922D4A2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41776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2FBDA-D210-4E7D-A8BB-92922D4A2D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4996"/>
      </p:ext>
    </p:extLst>
  </p:cSld>
  <p:clrMapOvr>
    <a:masterClrMapping/>
  </p:clrMapOvr>
</p:notes>
</file>

<file path=ppt/notesSlides/notesSlide11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3324" indent="-183324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D61C9CCE-D6CD-4590-B5AA-ECFDDD945AC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t>12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EB556-4855-AFCD-9ECB-A3B09E791D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4916"/>
            <a:fld id="{34D673FF-8EB3-47C1-ABE3-590584507096}" type="datetime1">
              <a:rPr lang="en-US" sz="1300">
                <a:solidFill>
                  <a:prstClr val="black"/>
                </a:solidFill>
                <a:latin typeface="Calibri" panose="020F0502020204030204"/>
              </a:rPr>
              <a:t>9/12/2023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3351136"/>
      </p:ext>
    </p:extLst>
  </p:cSld>
  <p:clrMapOvr>
    <a:masterClrMapping/>
  </p:clrMapOvr>
</p:notes>
</file>

<file path=ppt/notesSlides/notesSlide1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D61C9CCE-D6CD-4590-B5AA-ECFDDD945AC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t>13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76E9D-53E5-8EF1-992A-4E3A444740B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4916"/>
            <a:fld id="{276C1E1F-E17E-481E-B8B4-36A4666BF479}" type="datetime1">
              <a:rPr lang="en-US" sz="1300">
                <a:solidFill>
                  <a:prstClr val="black"/>
                </a:solidFill>
                <a:latin typeface="Calibri" panose="020F0502020204030204"/>
              </a:rPr>
              <a:t>9/12/2023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5004627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endParaRPr dirty="0"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270067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7C51-54D6-4D57-A90D-1792443996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2853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2FBDA-D210-4E7D-A8BB-92922D4A2D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79871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2FBDA-D210-4E7D-A8BB-92922D4A2D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2247"/>
      </p:ext>
    </p:extLst>
  </p:cSld>
  <p:clrMapOvr>
    <a:masterClrMapping/>
  </p:clrMapOvr>
</p:notes>
</file>

<file path=ppt/notesSlides/notesSlide5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0113" indent="-54319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9312FBDA-D210-4E7D-A8BB-92922D4A2D3D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t>6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995C5-88EB-BD66-BDE7-1EFCC0A6B00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4916"/>
            <a:fld id="{2ECD9545-10EE-4292-B805-A02F929ACBA6}" type="datetime1">
              <a:rPr lang="en-US" sz="1300">
                <a:solidFill>
                  <a:prstClr val="black"/>
                </a:solidFill>
                <a:latin typeface="Calibri" panose="020F0502020204030204"/>
              </a:rPr>
              <a:t>9/12/2023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3354787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2FBDA-D210-4E7D-A8BB-92922D4A2D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76023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9CCE-D6CD-4590-B5AA-ECFDDD945A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04468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C9CCE-D6CD-4590-B5AA-ECFDDD945A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0764"/>
      </p:ext>
    </p:extLst>
  </p:cSld>
  <p:clrMapOvr>
    <a:masterClrMapping/>
  </p:clrMapOvr>
</p:notes>
</file>

<file path=ppt/notesSlides/notesSlide9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/>
            <a:fld id="{D61C9CCE-D6CD-4590-B5AA-ECFDDD945AC6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t>10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704CF-48CE-E7D3-8DED-DD3702270BD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defTabSz="924916"/>
            <a:fld id="{23A22AEB-47FA-448D-BAF4-3FB4C5A2C840}" type="datetime1">
              <a:rPr lang="en-US" sz="1300">
                <a:solidFill>
                  <a:prstClr val="black"/>
                </a:solidFill>
                <a:latin typeface="Calibri" panose="020F0502020204030204"/>
              </a:rPr>
              <a:t>9/12/2023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207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DC75-783B-4086-B00C-1711B94AB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8A135-E32C-4818-8C16-C4D8BBA2B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7CAD-A687-49AF-9408-C82578B1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A38D-55D2-456F-B5A0-163B922E65BB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5973-11B2-42B8-8094-93A35BD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BCA87-3FC2-4C02-BE68-D303D993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7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7202-1B0B-47B5-B4B6-43EC753F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C445-26C5-4E76-96E9-789502A1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2AB2E-2955-42CD-A8C3-DA50FDF7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CB36F-F4F3-4B3D-8412-83E91C6C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50E5-CD3E-476A-9E11-5D5E7480A60B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75575-70AE-4FE0-B615-CCBB112F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35F7-3E7D-4452-9C1D-A1EC34BF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35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9F2A-B13C-4109-9792-8BC6BC64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79B3F-4809-4F2B-8A01-8E2BDEE6B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4C7E0-04B5-46D9-BFCA-685D47A62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D01C1-4015-4C20-9AE2-2EBEDA2F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6C40-A64A-491A-B0E9-3D98D076C171}" type="datetime1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89E0B-52AC-4059-8884-F2490F7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F3FF4-048F-44DD-8E0F-D5BF75F2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0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53A6-F035-4102-A51D-94D366B0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AA276-48C0-4B0C-841E-034242155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E727E-B7C2-4CF9-A11A-F1E0F9C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2A7F-5EFC-4F9C-8EC9-4A19A0F62BD3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29070-90AF-4B16-AB66-22F3FD6C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E444-4370-463B-8743-D239F628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52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BF5AA-1D61-4E7C-9E06-E90663599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3E419-FEC2-41DC-A6FB-FEF748039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A6797-F6B0-4CE6-9276-567A5808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101D-3E5A-4CE6-BD7D-935466E47AC0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E89A-7F2A-430F-97F6-65157A0F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93F6-9B10-4C3A-ACE6-814CBFA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D349-8D37-4DF8-8A81-2122CD12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56111-C56A-4701-883A-7115053D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1" cy="65937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8B923BA-0B04-43B6-8F67-15726B9EAD91}"/>
              </a:ext>
            </a:extLst>
          </p:cNvPr>
          <p:cNvSpPr txBox="1">
            <a:spLocks/>
          </p:cNvSpPr>
          <p:nvPr userDrawn="1"/>
        </p:nvSpPr>
        <p:spPr>
          <a:xfrm>
            <a:off x="1859823" y="1745228"/>
            <a:ext cx="8700953" cy="3097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Neutra Text" panose="02000000000000000000" pitchFamily="50" charset="0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4438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9DC75-783B-4086-B00C-1711B94AB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8A135-E32C-4818-8C16-C4D8BBA2B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7CAD-A687-49AF-9408-C82578B1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F9587-1B28-4234-982E-7122665B8886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85973-11B2-42B8-8094-93A35BDE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BCA87-3FC2-4C02-BE68-D303D993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843E-9D17-43CC-A768-9FC29B51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82BC-CB94-447B-BC98-A9C2BBEC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777"/>
            <a:ext cx="10515600" cy="3922646"/>
          </a:xfrm>
        </p:spPr>
        <p:txBody>
          <a:bodyPr>
            <a:normAutofit/>
          </a:bodyPr>
          <a:lstStyle>
            <a:lvl1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D349-8D37-4DF8-8A81-2122CD12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56111-C56A-4701-883A-7115053D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2" cy="6593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2EAE77-5C26-4E44-BB34-4D8980B6DFD9}"/>
              </a:ext>
            </a:extLst>
          </p:cNvPr>
          <p:cNvGrpSpPr/>
          <p:nvPr userDrawn="1"/>
        </p:nvGrpSpPr>
        <p:grpSpPr>
          <a:xfrm>
            <a:off x="838200" y="1234822"/>
            <a:ext cx="10348027" cy="91440"/>
            <a:chOff x="838200" y="1234822"/>
            <a:chExt cx="10348027" cy="9144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B61E-42A3-43C1-B361-48A9F08BBC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1280542"/>
              <a:ext cx="9233263" cy="0"/>
            </a:xfrm>
            <a:prstGeom prst="line">
              <a:avLst/>
            </a:prstGeom>
            <a:ln w="28575">
              <a:solidFill>
                <a:srgbClr val="B023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578CC56C-6E39-4606-8234-0CC869A8E4A2}"/>
                </a:ext>
              </a:extLst>
            </p:cNvPr>
            <p:cNvSpPr/>
            <p:nvPr userDrawn="1"/>
          </p:nvSpPr>
          <p:spPr>
            <a:xfrm>
              <a:off x="10300941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4129A096-8179-4247-B112-F245FEB4A1EF}"/>
                </a:ext>
              </a:extLst>
            </p:cNvPr>
            <p:cNvSpPr/>
            <p:nvPr userDrawn="1"/>
          </p:nvSpPr>
          <p:spPr>
            <a:xfrm>
              <a:off x="10697864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87FD08ED-621E-4553-9111-3368E8D134B0}"/>
                </a:ext>
              </a:extLst>
            </p:cNvPr>
            <p:cNvSpPr/>
            <p:nvPr userDrawn="1"/>
          </p:nvSpPr>
          <p:spPr>
            <a:xfrm>
              <a:off x="11094787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593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D349-8D37-4DF8-8A81-2122CD12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56111-C56A-4701-883A-7115053D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2" cy="65937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2EAE77-5C26-4E44-BB34-4D8980B6DFD9}"/>
              </a:ext>
            </a:extLst>
          </p:cNvPr>
          <p:cNvGrpSpPr/>
          <p:nvPr userDrawn="1"/>
        </p:nvGrpSpPr>
        <p:grpSpPr>
          <a:xfrm rot="16200000">
            <a:off x="-628391" y="3158520"/>
            <a:ext cx="3505772" cy="91441"/>
            <a:chOff x="3809497" y="-619071"/>
            <a:chExt cx="3505772" cy="9144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B61E-42A3-43C1-B361-48A9F08BBCBA}"/>
                </a:ext>
              </a:extLst>
            </p:cNvPr>
            <p:cNvCxnSpPr>
              <a:cxnSpLocks/>
            </p:cNvCxnSpPr>
            <p:nvPr userDrawn="1"/>
          </p:nvCxnSpPr>
          <p:spPr>
            <a:xfrm rot="5400000" flipV="1">
              <a:off x="5012759" y="-1764581"/>
              <a:ext cx="0" cy="2406523"/>
            </a:xfrm>
            <a:prstGeom prst="line">
              <a:avLst/>
            </a:prstGeom>
            <a:ln w="28575">
              <a:solidFill>
                <a:srgbClr val="B023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578CC56C-6E39-4606-8234-0CC869A8E4A2}"/>
                </a:ext>
              </a:extLst>
            </p:cNvPr>
            <p:cNvSpPr/>
            <p:nvPr userDrawn="1"/>
          </p:nvSpPr>
          <p:spPr>
            <a:xfrm>
              <a:off x="6429984" y="-619070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4129A096-8179-4247-B112-F245FEB4A1EF}"/>
                </a:ext>
              </a:extLst>
            </p:cNvPr>
            <p:cNvSpPr/>
            <p:nvPr userDrawn="1"/>
          </p:nvSpPr>
          <p:spPr>
            <a:xfrm>
              <a:off x="6826906" y="-619071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87FD08ED-621E-4553-9111-3368E8D134B0}"/>
                </a:ext>
              </a:extLst>
            </p:cNvPr>
            <p:cNvSpPr/>
            <p:nvPr userDrawn="1"/>
          </p:nvSpPr>
          <p:spPr>
            <a:xfrm>
              <a:off x="7223829" y="-619071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28B923BA-0B04-43B6-8F67-15726B9EAD91}"/>
              </a:ext>
            </a:extLst>
          </p:cNvPr>
          <p:cNvSpPr txBox="1">
            <a:spLocks/>
          </p:cNvSpPr>
          <p:nvPr userDrawn="1"/>
        </p:nvSpPr>
        <p:spPr>
          <a:xfrm>
            <a:off x="1859823" y="1745228"/>
            <a:ext cx="8700953" cy="30975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kern="1200">
                <a:solidFill>
                  <a:schemeClr val="tx1"/>
                </a:solidFill>
                <a:latin typeface="Neutra Text" panose="02000000000000000000" pitchFamily="50" charset="0"/>
                <a:ea typeface="+mj-ea"/>
                <a:cs typeface="+mj-cs"/>
              </a:defRPr>
            </a:lvl1pPr>
          </a:lstStyle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260655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4E7973-53A7-49CF-A873-276FAAB9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2"/>
            <a:ext cx="3695726" cy="5119297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E9BB42-BAF8-4B8A-8FEB-03EE8570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713462"/>
            <a:ext cx="6197600" cy="5119298"/>
          </a:xfrm>
        </p:spPr>
        <p:txBody>
          <a:bodyPr>
            <a:normAutofit/>
          </a:bodyPr>
          <a:lstStyle>
            <a:lvl1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A90677-65C8-4D37-8459-545CAC3B65C5}"/>
              </a:ext>
            </a:extLst>
          </p:cNvPr>
          <p:cNvCxnSpPr>
            <a:cxnSpLocks/>
          </p:cNvCxnSpPr>
          <p:nvPr userDrawn="1"/>
        </p:nvCxnSpPr>
        <p:spPr>
          <a:xfrm>
            <a:off x="4813300" y="866879"/>
            <a:ext cx="0" cy="4876980"/>
          </a:xfrm>
          <a:prstGeom prst="line">
            <a:avLst/>
          </a:prstGeom>
          <a:ln w="28575">
            <a:solidFill>
              <a:srgbClr val="B0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B535A-5551-4DB2-B6EE-CE938109D412}"/>
              </a:ext>
            </a:extLst>
          </p:cNvPr>
          <p:cNvSpPr/>
          <p:nvPr userDrawn="1"/>
        </p:nvSpPr>
        <p:spPr>
          <a:xfrm>
            <a:off x="4737100" y="2556069"/>
            <a:ext cx="139684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2E8647-5FE6-45EE-B276-19CE9A130F0D}"/>
              </a:ext>
            </a:extLst>
          </p:cNvPr>
          <p:cNvGrpSpPr/>
          <p:nvPr userDrawn="1"/>
        </p:nvGrpSpPr>
        <p:grpSpPr>
          <a:xfrm rot="16200000">
            <a:off x="4373824" y="3250874"/>
            <a:ext cx="885286" cy="91440"/>
            <a:chOff x="14250641" y="561722"/>
            <a:chExt cx="885286" cy="91440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A13CADC-ABBF-4E66-BFBE-1DB1B1DEA7EA}"/>
                </a:ext>
              </a:extLst>
            </p:cNvPr>
            <p:cNvSpPr/>
            <p:nvPr userDrawn="1"/>
          </p:nvSpPr>
          <p:spPr>
            <a:xfrm>
              <a:off x="14250641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C30FC9F5-1DEB-45E8-AC90-BB8560E7F375}"/>
                </a:ext>
              </a:extLst>
            </p:cNvPr>
            <p:cNvSpPr/>
            <p:nvPr userDrawn="1"/>
          </p:nvSpPr>
          <p:spPr>
            <a:xfrm>
              <a:off x="14647564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02108959-587A-4322-898E-A52CE1F62F79}"/>
                </a:ext>
              </a:extLst>
            </p:cNvPr>
            <p:cNvSpPr/>
            <p:nvPr userDrawn="1"/>
          </p:nvSpPr>
          <p:spPr>
            <a:xfrm>
              <a:off x="15044487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217EBA9-24AB-4B27-BF80-DB684607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063E6B-C00A-4767-9DEA-55C82F5B2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2" cy="6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4E7973-53A7-49CF-A873-276FAAB9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462"/>
            <a:ext cx="3002276" cy="5119297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E9BB42-BAF8-4B8A-8FEB-03EE8570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1871" y="713462"/>
            <a:ext cx="7361929" cy="5119298"/>
          </a:xfrm>
        </p:spPr>
        <p:txBody>
          <a:bodyPr>
            <a:normAutofit/>
          </a:bodyPr>
          <a:lstStyle>
            <a:lvl1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A90677-65C8-4D37-8459-545CAC3B65C5}"/>
              </a:ext>
            </a:extLst>
          </p:cNvPr>
          <p:cNvCxnSpPr>
            <a:cxnSpLocks/>
          </p:cNvCxnSpPr>
          <p:nvPr userDrawn="1"/>
        </p:nvCxnSpPr>
        <p:spPr>
          <a:xfrm>
            <a:off x="3885834" y="866879"/>
            <a:ext cx="0" cy="4876980"/>
          </a:xfrm>
          <a:prstGeom prst="line">
            <a:avLst/>
          </a:prstGeom>
          <a:ln w="28575">
            <a:solidFill>
              <a:srgbClr val="B0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B535A-5551-4DB2-B6EE-CE938109D412}"/>
              </a:ext>
            </a:extLst>
          </p:cNvPr>
          <p:cNvSpPr/>
          <p:nvPr userDrawn="1"/>
        </p:nvSpPr>
        <p:spPr>
          <a:xfrm>
            <a:off x="3809634" y="2556069"/>
            <a:ext cx="139684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2E8647-5FE6-45EE-B276-19CE9A130F0D}"/>
              </a:ext>
            </a:extLst>
          </p:cNvPr>
          <p:cNvGrpSpPr/>
          <p:nvPr userDrawn="1"/>
        </p:nvGrpSpPr>
        <p:grpSpPr>
          <a:xfrm rot="16200000">
            <a:off x="3446358" y="3250874"/>
            <a:ext cx="885286" cy="91440"/>
            <a:chOff x="14250641" y="561722"/>
            <a:chExt cx="885286" cy="91440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A13CADC-ABBF-4E66-BFBE-1DB1B1DEA7EA}"/>
                </a:ext>
              </a:extLst>
            </p:cNvPr>
            <p:cNvSpPr/>
            <p:nvPr userDrawn="1"/>
          </p:nvSpPr>
          <p:spPr>
            <a:xfrm>
              <a:off x="14250641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C30FC9F5-1DEB-45E8-AC90-BB8560E7F375}"/>
                </a:ext>
              </a:extLst>
            </p:cNvPr>
            <p:cNvSpPr/>
            <p:nvPr userDrawn="1"/>
          </p:nvSpPr>
          <p:spPr>
            <a:xfrm>
              <a:off x="14647564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02108959-587A-4322-898E-A52CE1F62F79}"/>
                </a:ext>
              </a:extLst>
            </p:cNvPr>
            <p:cNvSpPr/>
            <p:nvPr userDrawn="1"/>
          </p:nvSpPr>
          <p:spPr>
            <a:xfrm>
              <a:off x="15044487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217EBA9-24AB-4B27-BF80-DB684607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0063E6B-C00A-4767-9DEA-55C82F5B2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2" cy="6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B843E-9D17-43CC-A768-9FC29B51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82BC-CB94-447B-BC98-A9C2BBEC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1777"/>
            <a:ext cx="10515600" cy="3922646"/>
          </a:xfrm>
        </p:spPr>
        <p:txBody>
          <a:bodyPr>
            <a:normAutofit/>
          </a:bodyPr>
          <a:lstStyle>
            <a:lvl1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0D349-8D37-4DF8-8A81-2122CD12D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1668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E56111-C56A-4701-883A-7115053D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829447"/>
            <a:ext cx="1866899" cy="7295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2EAE77-5C26-4E44-BB34-4D8980B6DFD9}"/>
              </a:ext>
            </a:extLst>
          </p:cNvPr>
          <p:cNvGrpSpPr/>
          <p:nvPr userDrawn="1"/>
        </p:nvGrpSpPr>
        <p:grpSpPr>
          <a:xfrm>
            <a:off x="838200" y="1234822"/>
            <a:ext cx="10348027" cy="91440"/>
            <a:chOff x="838200" y="1234822"/>
            <a:chExt cx="10348027" cy="9144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2AB61E-42A3-43C1-B361-48A9F08BBC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38200" y="1280542"/>
              <a:ext cx="9233263" cy="0"/>
            </a:xfrm>
            <a:prstGeom prst="line">
              <a:avLst/>
            </a:prstGeom>
            <a:ln w="28575">
              <a:solidFill>
                <a:srgbClr val="B023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578CC56C-6E39-4606-8234-0CC869A8E4A2}"/>
                </a:ext>
              </a:extLst>
            </p:cNvPr>
            <p:cNvSpPr/>
            <p:nvPr userDrawn="1"/>
          </p:nvSpPr>
          <p:spPr>
            <a:xfrm>
              <a:off x="10300941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4129A096-8179-4247-B112-F245FEB4A1EF}"/>
                </a:ext>
              </a:extLst>
            </p:cNvPr>
            <p:cNvSpPr/>
            <p:nvPr userDrawn="1"/>
          </p:nvSpPr>
          <p:spPr>
            <a:xfrm>
              <a:off x="10697864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87FD08ED-621E-4553-9111-3368E8D134B0}"/>
                </a:ext>
              </a:extLst>
            </p:cNvPr>
            <p:cNvSpPr/>
            <p:nvPr userDrawn="1"/>
          </p:nvSpPr>
          <p:spPr>
            <a:xfrm>
              <a:off x="11094787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4988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66044D-8338-401B-AC85-38A3C8C42C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389868"/>
            <a:ext cx="5257800" cy="3159071"/>
          </a:xfrm>
        </p:spPr>
        <p:txBody>
          <a:bodyPr>
            <a:normAutofit/>
          </a:bodyPr>
          <a:lstStyle>
            <a:lvl1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E7973-53A7-49CF-A873-276FAAB9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825057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10A67C-0FB5-453D-8267-BC0AC93C0B45}"/>
              </a:ext>
            </a:extLst>
          </p:cNvPr>
          <p:cNvGrpSpPr/>
          <p:nvPr userDrawn="1"/>
        </p:nvGrpSpPr>
        <p:grpSpPr>
          <a:xfrm>
            <a:off x="838200" y="2249126"/>
            <a:ext cx="5257800" cy="91440"/>
            <a:chOff x="5928427" y="1234822"/>
            <a:chExt cx="5257800" cy="914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09C884-34AC-47D4-8BC0-DC4A921B64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28427" y="1280542"/>
              <a:ext cx="4143036" cy="0"/>
            </a:xfrm>
            <a:prstGeom prst="line">
              <a:avLst/>
            </a:prstGeom>
            <a:ln w="28575">
              <a:solidFill>
                <a:srgbClr val="B023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674DDE5D-C6BB-4371-903B-DB5C173D8252}"/>
                </a:ext>
              </a:extLst>
            </p:cNvPr>
            <p:cNvSpPr/>
            <p:nvPr userDrawn="1"/>
          </p:nvSpPr>
          <p:spPr>
            <a:xfrm>
              <a:off x="10300941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23263187-3BCA-419E-89C0-C9DCEA3A5F95}"/>
                </a:ext>
              </a:extLst>
            </p:cNvPr>
            <p:cNvSpPr/>
            <p:nvPr userDrawn="1"/>
          </p:nvSpPr>
          <p:spPr>
            <a:xfrm>
              <a:off x="10697864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08A92C5F-FE96-489C-B5AE-EBF3D4F3C979}"/>
                </a:ext>
              </a:extLst>
            </p:cNvPr>
            <p:cNvSpPr/>
            <p:nvPr userDrawn="1"/>
          </p:nvSpPr>
          <p:spPr>
            <a:xfrm>
              <a:off x="11094787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CA7C6A2-7054-41A0-98FC-0023C281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72C7C5-85BE-4873-A17C-5BF4CBBDB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2" cy="6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7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66044D-8338-401B-AC85-38A3C8C42C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510612"/>
            <a:ext cx="5257800" cy="4038327"/>
          </a:xfrm>
        </p:spPr>
        <p:txBody>
          <a:bodyPr>
            <a:normAutofit/>
          </a:bodyPr>
          <a:lstStyle>
            <a:lvl1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Source Sans Pro" panose="020B0503030403020204" pitchFamily="34" charset="0"/>
                <a:ea typeface="Source Sans Pro" panose="020B0503030403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E7973-53A7-49CF-A873-276FAAB9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257800" cy="852488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10A67C-0FB5-453D-8267-BC0AC93C0B45}"/>
              </a:ext>
            </a:extLst>
          </p:cNvPr>
          <p:cNvGrpSpPr/>
          <p:nvPr userDrawn="1"/>
        </p:nvGrpSpPr>
        <p:grpSpPr>
          <a:xfrm>
            <a:off x="864326" y="1321659"/>
            <a:ext cx="5257800" cy="91440"/>
            <a:chOff x="5928427" y="1234822"/>
            <a:chExt cx="5257800" cy="914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09C884-34AC-47D4-8BC0-DC4A921B64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28427" y="1280542"/>
              <a:ext cx="4143036" cy="0"/>
            </a:xfrm>
            <a:prstGeom prst="line">
              <a:avLst/>
            </a:prstGeom>
            <a:ln w="28575">
              <a:solidFill>
                <a:srgbClr val="B023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674DDE5D-C6BB-4371-903B-DB5C173D8252}"/>
                </a:ext>
              </a:extLst>
            </p:cNvPr>
            <p:cNvSpPr/>
            <p:nvPr userDrawn="1"/>
          </p:nvSpPr>
          <p:spPr>
            <a:xfrm>
              <a:off x="10300941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23263187-3BCA-419E-89C0-C9DCEA3A5F95}"/>
                </a:ext>
              </a:extLst>
            </p:cNvPr>
            <p:cNvSpPr/>
            <p:nvPr userDrawn="1"/>
          </p:nvSpPr>
          <p:spPr>
            <a:xfrm>
              <a:off x="10697864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08A92C5F-FE96-489C-B5AE-EBF3D4F3C979}"/>
                </a:ext>
              </a:extLst>
            </p:cNvPr>
            <p:cNvSpPr/>
            <p:nvPr userDrawn="1"/>
          </p:nvSpPr>
          <p:spPr>
            <a:xfrm>
              <a:off x="11094787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CA7C6A2-7054-41A0-98FC-0023C281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C72C7C5-85BE-4873-A17C-5BF4CBBDB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60" y="6020761"/>
            <a:ext cx="1687282" cy="65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21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EDE6-9F07-4998-834D-D4061455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C175D-6972-4C40-BAB9-4A00D1A6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7A27-FA0B-44B5-B311-142F2A91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1AD9-6CAF-482D-A76F-DF08C7ED4E67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2F84-7076-427A-9B37-6B8EE74F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823A-DE6D-46EC-B9B0-04057CB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CE2B-ACA3-4244-96AF-368B1EDA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C0AAC-03DE-4E7F-8966-8A698459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3A134-1D79-4512-BAA2-6BBC40207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5556F-C49E-4016-865C-31706C1B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3E861-4254-428E-8014-9EE10A036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1A743-1207-4C5E-830B-AB507A66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5F411-1DCB-494F-94B5-82638D5A7C42}" type="datetime1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B2998-4818-40C0-8419-F4C16933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2D53D-3A8D-4BCA-86D0-81FA15A7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0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B234-450F-4460-921E-BA9292C7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6022B-0D86-4313-A9A1-2F1953C7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0DCE-72F9-4711-AFD7-AE2C0CEA3B6B}" type="datetime1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D0C71-C8B1-4110-80D1-751222AD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50B72-4920-4CFE-A4F6-D5D6978E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14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F0EA6-50EF-4EEA-A32A-91AC9952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3E43-C916-43D6-8B29-4EFB9552195E}" type="datetime1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04DA-446A-46FE-B7BC-C88920A3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C8A0-C5B6-45A0-99D9-08D37B27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47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C7202-1B0B-47B5-B4B6-43EC753FF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EC445-26C5-4E76-96E9-789502A1D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2AB2E-2955-42CD-A8C3-DA50FDF7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CB36F-F4F3-4B3D-8412-83E91C6C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F21EC-D1DA-4E11-9A68-309668C35D48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75575-70AE-4FE0-B615-CCBB112F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435F7-3E7D-4452-9C1D-A1EC34BF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19F2A-B13C-4109-9792-8BC6BC64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679B3F-4809-4F2B-8A01-8E2BDEE6B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44C7E0-04B5-46D9-BFCA-685D47A62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D01C1-4015-4C20-9AE2-2EBEDA2FF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5C87-4A69-4C6B-BB6E-EF8922E09717}" type="datetime1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89E0B-52AC-4059-8884-F2490F7A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F3FF4-048F-44DD-8E0F-D5BF75F24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25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653A6-F035-4102-A51D-94D366B0F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AA276-48C0-4B0C-841E-034242155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E727E-B7C2-4CF9-A11A-F1E0F9C1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092F9-E5B9-4AF7-A041-2DD414D66723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29070-90AF-4B16-AB66-22F3FD6C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7E444-4370-463B-8743-D239F628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5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BF5AA-1D61-4E7C-9E06-E90663599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3E419-FEC2-41DC-A6FB-FEF748039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A6797-F6B0-4CE6-9276-567A5808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78DB-3650-46B5-ACEA-69E9E1C76D6B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7E89A-7F2A-430F-97F6-65157A0F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093F6-9B10-4C3A-ACE6-814CBFAFB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D4E7973-53A7-49CF-A873-276FAAB9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949700" cy="5119297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E9BB42-BAF8-4B8A-8FEB-03EE8570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365125"/>
            <a:ext cx="6197600" cy="5119298"/>
          </a:xfrm>
        </p:spPr>
        <p:txBody>
          <a:bodyPr>
            <a:normAutofit/>
          </a:bodyPr>
          <a:lstStyle>
            <a:lvl1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ECDBB4-5880-43C7-9C1A-B906F371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1668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A90677-65C8-4D37-8459-545CAC3B65C5}"/>
              </a:ext>
            </a:extLst>
          </p:cNvPr>
          <p:cNvCxnSpPr>
            <a:cxnSpLocks/>
          </p:cNvCxnSpPr>
          <p:nvPr userDrawn="1"/>
        </p:nvCxnSpPr>
        <p:spPr>
          <a:xfrm>
            <a:off x="4813300" y="518542"/>
            <a:ext cx="0" cy="4876980"/>
          </a:xfrm>
          <a:prstGeom prst="line">
            <a:avLst/>
          </a:prstGeom>
          <a:ln w="28575">
            <a:solidFill>
              <a:srgbClr val="B0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B535A-5551-4DB2-B6EE-CE938109D412}"/>
              </a:ext>
            </a:extLst>
          </p:cNvPr>
          <p:cNvSpPr/>
          <p:nvPr userDrawn="1"/>
        </p:nvSpPr>
        <p:spPr>
          <a:xfrm>
            <a:off x="4737100" y="2207732"/>
            <a:ext cx="139684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2E8647-5FE6-45EE-B276-19CE9A130F0D}"/>
              </a:ext>
            </a:extLst>
          </p:cNvPr>
          <p:cNvGrpSpPr/>
          <p:nvPr userDrawn="1"/>
        </p:nvGrpSpPr>
        <p:grpSpPr>
          <a:xfrm rot="16200000">
            <a:off x="4373824" y="2902537"/>
            <a:ext cx="885286" cy="91440"/>
            <a:chOff x="14250641" y="561722"/>
            <a:chExt cx="885286" cy="91440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A13CADC-ABBF-4E66-BFBE-1DB1B1DEA7EA}"/>
                </a:ext>
              </a:extLst>
            </p:cNvPr>
            <p:cNvSpPr/>
            <p:nvPr userDrawn="1"/>
          </p:nvSpPr>
          <p:spPr>
            <a:xfrm>
              <a:off x="14250641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C30FC9F5-1DEB-45E8-AC90-BB8560E7F375}"/>
                </a:ext>
              </a:extLst>
            </p:cNvPr>
            <p:cNvSpPr/>
            <p:nvPr userDrawn="1"/>
          </p:nvSpPr>
          <p:spPr>
            <a:xfrm>
              <a:off x="14647564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02108959-587A-4322-898E-A52CE1F62F79}"/>
                </a:ext>
              </a:extLst>
            </p:cNvPr>
            <p:cNvSpPr/>
            <p:nvPr userDrawn="1"/>
          </p:nvSpPr>
          <p:spPr>
            <a:xfrm>
              <a:off x="15044487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DFF0AFFD-CEF1-4551-80F8-43EEFF554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829447"/>
            <a:ext cx="1866899" cy="7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1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F66044D-8338-401B-AC85-38A3C8C42C9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2389868"/>
            <a:ext cx="5257800" cy="3159071"/>
          </a:xfrm>
        </p:spPr>
        <p:txBody>
          <a:bodyPr>
            <a:normAutofit/>
          </a:bodyPr>
          <a:lstStyle>
            <a:lvl1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2pPr>
            <a:lvl3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3pPr>
            <a:lvl4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4pPr>
            <a:lvl5pPr>
              <a:defRPr sz="2000">
                <a:latin typeface="Abadi Extra Light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4E7973-53A7-49CF-A873-276FAAB9B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825057"/>
          </a:xfrm>
        </p:spPr>
        <p:txBody>
          <a:bodyPr>
            <a:normAutofit/>
          </a:bodyPr>
          <a:lstStyle>
            <a:lvl1pPr>
              <a:defRPr sz="3500">
                <a:latin typeface="Neutra Text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ECDBB4-5880-43C7-9C1A-B906F371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1668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10A67C-0FB5-453D-8267-BC0AC93C0B45}"/>
              </a:ext>
            </a:extLst>
          </p:cNvPr>
          <p:cNvGrpSpPr/>
          <p:nvPr userDrawn="1"/>
        </p:nvGrpSpPr>
        <p:grpSpPr>
          <a:xfrm>
            <a:off x="838200" y="2249126"/>
            <a:ext cx="5257800" cy="91440"/>
            <a:chOff x="5928427" y="1234822"/>
            <a:chExt cx="5257800" cy="914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09C884-34AC-47D4-8BC0-DC4A921B64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928427" y="1280542"/>
              <a:ext cx="4143036" cy="0"/>
            </a:xfrm>
            <a:prstGeom prst="line">
              <a:avLst/>
            </a:prstGeom>
            <a:ln w="28575">
              <a:solidFill>
                <a:srgbClr val="B023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674DDE5D-C6BB-4371-903B-DB5C173D8252}"/>
                </a:ext>
              </a:extLst>
            </p:cNvPr>
            <p:cNvSpPr/>
            <p:nvPr userDrawn="1"/>
          </p:nvSpPr>
          <p:spPr>
            <a:xfrm>
              <a:off x="10300941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23263187-3BCA-419E-89C0-C9DCEA3A5F95}"/>
                </a:ext>
              </a:extLst>
            </p:cNvPr>
            <p:cNvSpPr/>
            <p:nvPr userDrawn="1"/>
          </p:nvSpPr>
          <p:spPr>
            <a:xfrm>
              <a:off x="10697864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08A92C5F-FE96-489C-B5AE-EBF3D4F3C979}"/>
                </a:ext>
              </a:extLst>
            </p:cNvPr>
            <p:cNvSpPr/>
            <p:nvPr userDrawn="1"/>
          </p:nvSpPr>
          <p:spPr>
            <a:xfrm>
              <a:off x="11094787" y="12348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4F789EA-272C-4587-8DD9-DAA25D1AE8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5829447"/>
            <a:ext cx="1866899" cy="7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1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ECDBB4-5880-43C7-9C1A-B906F371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011668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A90677-65C8-4D37-8459-545CAC3B65C5}"/>
              </a:ext>
            </a:extLst>
          </p:cNvPr>
          <p:cNvCxnSpPr>
            <a:cxnSpLocks/>
          </p:cNvCxnSpPr>
          <p:nvPr userDrawn="1"/>
        </p:nvCxnSpPr>
        <p:spPr>
          <a:xfrm>
            <a:off x="851454" y="776951"/>
            <a:ext cx="0" cy="4876980"/>
          </a:xfrm>
          <a:prstGeom prst="line">
            <a:avLst/>
          </a:prstGeom>
          <a:ln w="28575">
            <a:solidFill>
              <a:srgbClr val="B0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AFB535A-5551-4DB2-B6EE-CE938109D412}"/>
              </a:ext>
            </a:extLst>
          </p:cNvPr>
          <p:cNvSpPr/>
          <p:nvPr userDrawn="1"/>
        </p:nvSpPr>
        <p:spPr>
          <a:xfrm>
            <a:off x="805071" y="2466141"/>
            <a:ext cx="139684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2E8647-5FE6-45EE-B276-19CE9A130F0D}"/>
              </a:ext>
            </a:extLst>
          </p:cNvPr>
          <p:cNvGrpSpPr/>
          <p:nvPr userDrawn="1"/>
        </p:nvGrpSpPr>
        <p:grpSpPr>
          <a:xfrm rot="16200000">
            <a:off x="408148" y="3169721"/>
            <a:ext cx="885286" cy="91440"/>
            <a:chOff x="14250641" y="561722"/>
            <a:chExt cx="885286" cy="91440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AA13CADC-ABBF-4E66-BFBE-1DB1B1DEA7EA}"/>
                </a:ext>
              </a:extLst>
            </p:cNvPr>
            <p:cNvSpPr/>
            <p:nvPr userDrawn="1"/>
          </p:nvSpPr>
          <p:spPr>
            <a:xfrm>
              <a:off x="14250641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C30FC9F5-1DEB-45E8-AC90-BB8560E7F375}"/>
                </a:ext>
              </a:extLst>
            </p:cNvPr>
            <p:cNvSpPr/>
            <p:nvPr userDrawn="1"/>
          </p:nvSpPr>
          <p:spPr>
            <a:xfrm>
              <a:off x="14647564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02108959-587A-4322-898E-A52CE1F62F79}"/>
                </a:ext>
              </a:extLst>
            </p:cNvPr>
            <p:cNvSpPr/>
            <p:nvPr userDrawn="1"/>
          </p:nvSpPr>
          <p:spPr>
            <a:xfrm>
              <a:off x="15044487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8F3ADBF-1D51-4531-9C12-268B094BB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755" y="5829447"/>
            <a:ext cx="1866899" cy="72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5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EDE6-9F07-4998-834D-D40614551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C175D-6972-4C40-BAB9-4A00D1A6C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A7A27-FA0B-44B5-B311-142F2A918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6F57-8928-4DEB-8E04-B77F475A52D5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2F84-7076-427A-9B37-6B8EE74F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3823A-DE6D-46EC-B9B0-04057CB0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4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CE2B-ACA3-4244-96AF-368B1EDA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C0AAC-03DE-4E7F-8966-8A698459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3A134-1D79-4512-BAA2-6BBC40207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55556F-C49E-4016-865C-31706C1B1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F3E861-4254-428E-8014-9EE10A0366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D1A743-1207-4C5E-830B-AB507A66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8C47-2281-4EF6-A080-DF8627C81D43}" type="datetime1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B2998-4818-40C0-8419-F4C16933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2D53D-3A8D-4BCA-86D0-81FA15A7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B234-450F-4460-921E-BA9292C7A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6022B-0D86-4313-A9A1-2F1953C7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6864-0665-42CB-BAEB-FA5E4FB59581}" type="datetime1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D0C71-C8B1-4110-80D1-751222AD7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50B72-4920-4CFE-A4F6-D5D6978E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F0EA6-50EF-4EEA-A32A-91AC9952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331B-F14E-4394-AF03-4CF9B3D3FEE0}" type="datetime1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D04DA-446A-46FE-B7BC-C88920A3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C8A0-C5B6-45A0-99D9-08D37B27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4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7F471-20EB-4118-ABB4-CC3221CA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D443-89CB-4A65-AB54-A3E271B6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C18CA-A205-480B-8CDF-EE491F774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7BAD-9412-475B-8DB6-982BB8C966E1}" type="datetime1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14A1-A3C0-4A2D-A7D5-66FD753C1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5B09-816B-4D36-BBE3-0834E377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E199-D2D3-482F-957E-3A762983E500}" type="slidenum">
              <a:rPr lang="en-US" smtClean="0"/>
              <a:t>'#'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61" r:id="rId5"/>
    <p:sldLayoutId id="2147483651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7F471-20EB-4118-ABB4-CC3221CAB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AD443-89CB-4A65-AB54-A3E271B61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C18CA-A205-480B-8CDF-EE491F774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10D6-8852-493D-9FB8-DA91D142186A}" type="datetime1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A14A1-A3C0-4A2D-A7D5-66FD753C1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C5B09-816B-4D36-BBE3-0834E3770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E199-D2D3-482F-957E-3A762983E500}" type="slidenum">
              <a:rPr lang="en-US" smtClean="0"/>
              <a:t>'#'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0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eforward.org/about/what-is-racial-equ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C9D4-2AC0-464A-B17B-43668DD09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851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" sz="4800" dirty="0">
                <a:solidFill>
                  <a:srgbClr val="0D2B36"/>
                </a:solidFill>
                <a:latin typeface="Neutra Text" panose="02000000000000000000"/>
              </a:rPr>
              <a:t>Gobierno de DC </a:t>
            </a:r>
            <a:br>
              <a:rPr lang="en" sz="4800" dirty="0">
                <a:solidFill>
                  <a:srgbClr val="0D2B36"/>
                </a:solidFill>
                <a:latin typeface="Neutra Text" panose="02000000000000000000"/>
              </a:rPr>
            </a:br>
            <a:r>
              <a:rPr lang="en" sz="4800" dirty="0">
                <a:solidFill>
                  <a:srgbClr val="0D2B36"/>
                </a:solidFill>
                <a:latin typeface="Neutra Text" panose="02000000000000000000"/>
              </a:rPr>
              <a:t>Herramienta presupuestaria para la equidad racial</a:t>
            </a:r>
            <a:endParaRPr lang="en-US" sz="4800" dirty="0">
              <a:solidFill>
                <a:srgbClr val="0D2B36"/>
              </a:solidFill>
              <a:latin typeface="Neutra Text" panose="020000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74BDF-D201-4358-ADD9-9AE5C9FC6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4505"/>
            <a:ext cx="9144000" cy="155944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D2B36"/>
                </a:solidFill>
                <a:latin typeface="Neutra Text" panose="02000000000000000000"/>
              </a:rPr>
              <a:t>PRESUPUESTOS PARA LA IGUALDAD RACIAL EN ESTADOS UNIDOS| </a:t>
            </a:r>
            <a:r>
              <a:rPr lang="en-US" sz="2800" dirty="0">
                <a:solidFill>
                  <a:srgbClr val="0D2B36"/>
                </a:solidFill>
                <a:latin typeface="Neutra Text" panose="02000000000000000000"/>
                <a:ea typeface="Arial"/>
                <a:cs typeface="Arial"/>
                <a:sym typeface="Arial"/>
              </a:rPr>
              <a:t>14 de septiembre de 2023</a:t>
            </a:r>
            <a:br>
              <a:rPr lang="en-US" sz="2400" dirty="0">
                <a:solidFill>
                  <a:srgbClr val="0D2B36"/>
                </a:solidFill>
                <a:latin typeface="Neutra Text" panose="02000000000000000000"/>
                <a:ea typeface="Arial"/>
                <a:cs typeface="Arial"/>
                <a:sym typeface="Arial"/>
              </a:rPr>
            </a:br>
            <a:endParaRPr lang="en-US" sz="2400" i="1" dirty="0">
              <a:solidFill>
                <a:srgbClr val="0D2B36"/>
              </a:solidFill>
              <a:latin typeface="Neutra Text" panose="02000000000000000000"/>
              <a:ea typeface="Arial"/>
              <a:cs typeface="Arial"/>
              <a:sym typeface="Arial"/>
            </a:endParaRPr>
          </a:p>
          <a:p>
            <a:pPr algn="l"/>
            <a:endParaRPr lang="en-US" dirty="0">
              <a:solidFill>
                <a:srgbClr val="0D2B36"/>
              </a:solidFill>
              <a:latin typeface="Neutra Text" panose="020000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1524D-2C94-45C8-AFF7-3385F028F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0594" y="5283583"/>
            <a:ext cx="2988336" cy="11678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BD30D1-15D6-4A1A-A187-66253804F66C}"/>
              </a:ext>
            </a:extLst>
          </p:cNvPr>
          <p:cNvCxnSpPr>
            <a:cxnSpLocks/>
          </p:cNvCxnSpPr>
          <p:nvPr/>
        </p:nvCxnSpPr>
        <p:spPr>
          <a:xfrm>
            <a:off x="1117600" y="990510"/>
            <a:ext cx="0" cy="4876980"/>
          </a:xfrm>
          <a:prstGeom prst="line">
            <a:avLst/>
          </a:prstGeom>
          <a:ln w="28575">
            <a:solidFill>
              <a:srgbClr val="B02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0D476B3-432A-4318-AA94-A8C620C58C8B}"/>
              </a:ext>
            </a:extLst>
          </p:cNvPr>
          <p:cNvSpPr/>
          <p:nvPr/>
        </p:nvSpPr>
        <p:spPr>
          <a:xfrm>
            <a:off x="1041400" y="2679700"/>
            <a:ext cx="139684" cy="149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579C361-DD3A-42BB-A45F-76440091E0BC}"/>
              </a:ext>
            </a:extLst>
          </p:cNvPr>
          <p:cNvGrpSpPr/>
          <p:nvPr/>
        </p:nvGrpSpPr>
        <p:grpSpPr>
          <a:xfrm rot="16200000">
            <a:off x="678124" y="3374505"/>
            <a:ext cx="885286" cy="91440"/>
            <a:chOff x="14250641" y="561722"/>
            <a:chExt cx="885286" cy="91440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8B65BB0F-8A27-4BCF-A17E-738478204E2A}"/>
                </a:ext>
              </a:extLst>
            </p:cNvPr>
            <p:cNvSpPr/>
            <p:nvPr userDrawn="1"/>
          </p:nvSpPr>
          <p:spPr>
            <a:xfrm>
              <a:off x="14250641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10E8F614-50EB-42C3-B1C7-534D0E7A2C75}"/>
                </a:ext>
              </a:extLst>
            </p:cNvPr>
            <p:cNvSpPr/>
            <p:nvPr userDrawn="1"/>
          </p:nvSpPr>
          <p:spPr>
            <a:xfrm>
              <a:off x="14647564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928D797A-33F2-40F1-A54E-C09B57B50A7C}"/>
                </a:ext>
              </a:extLst>
            </p:cNvPr>
            <p:cNvSpPr/>
            <p:nvPr userDrawn="1"/>
          </p:nvSpPr>
          <p:spPr>
            <a:xfrm>
              <a:off x="15044487" y="561722"/>
              <a:ext cx="91440" cy="91440"/>
            </a:xfrm>
            <a:prstGeom prst="star5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217069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BF412B-23A8-44CA-EC96-C13F2D82E48D}"/>
              </a:ext>
            </a:extLst>
          </p:cNvPr>
          <p:cNvSpPr/>
          <p:nvPr/>
        </p:nvSpPr>
        <p:spPr>
          <a:xfrm>
            <a:off x="838200" y="1337174"/>
            <a:ext cx="2817367" cy="323597"/>
          </a:xfrm>
          <a:prstGeom prst="rect">
            <a:avLst/>
          </a:prstGeom>
          <a:solidFill>
            <a:schemeClr val="bg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4048AA-3F90-7F1A-C9F4-FE42B8465137}"/>
              </a:ext>
            </a:extLst>
          </p:cNvPr>
          <p:cNvSpPr/>
          <p:nvPr/>
        </p:nvSpPr>
        <p:spPr>
          <a:xfrm>
            <a:off x="838200" y="2228644"/>
            <a:ext cx="2817367" cy="323597"/>
          </a:xfrm>
          <a:prstGeom prst="rect">
            <a:avLst/>
          </a:prstGeom>
          <a:solidFill>
            <a:schemeClr val="bg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CC8D30-9BB7-2324-0EC9-8B13ED457F18}"/>
              </a:ext>
            </a:extLst>
          </p:cNvPr>
          <p:cNvSpPr/>
          <p:nvPr/>
        </p:nvSpPr>
        <p:spPr>
          <a:xfrm>
            <a:off x="838200" y="4834079"/>
            <a:ext cx="2817367" cy="323597"/>
          </a:xfrm>
          <a:prstGeom prst="rect">
            <a:avLst/>
          </a:prstGeom>
          <a:solidFill>
            <a:schemeClr val="bg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E5A639-7E04-0D07-BDFD-005E3C4CF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Utilización de la Herramienta Presupuestaria de Equidad Racial (REBT)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00397-0214-6B49-A097-1BA6648A9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50" y="1318050"/>
            <a:ext cx="10515600" cy="49364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Neutra Text" panose="02000000000000000000" pitchFamily="50" charset="0"/>
              </a:rPr>
              <a:t>¿De qué se trata? </a:t>
            </a:r>
          </a:p>
          <a:p>
            <a:pPr lvl="1">
              <a:spcAft>
                <a:spcPts val="1200"/>
              </a:spcAft>
            </a:pPr>
            <a:r>
              <a:rPr lang="en-US" sz="2600" b="0" i="0" dirty="0">
                <a:effectLst/>
                <a:latin typeface="Neutra Text" panose="02000000000000000000" pitchFamily="50" charset="0"/>
              </a:rPr>
              <a:t>Una </a:t>
            </a:r>
            <a:r>
              <a:rPr lang="en-US" sz="2600" b="1" i="0" dirty="0">
                <a:effectLst/>
                <a:latin typeface="Neutra Text" panose="02000000000000000000" pitchFamily="50" charset="0"/>
              </a:rPr>
              <a:t>serie de preguntas </a:t>
            </a:r>
            <a:r>
              <a:rPr lang="en-US" sz="2600" i="0" dirty="0">
                <a:effectLst/>
                <a:latin typeface="Neutra Text" panose="02000000000000000000" pitchFamily="50" charset="0"/>
              </a:rPr>
              <a:t>que te harás (como agencia)</a:t>
            </a:r>
            <a:endParaRPr lang="en-US" sz="2600" b="1" i="0" dirty="0">
              <a:effectLst/>
              <a:latin typeface="Neutra Text" panose="02000000000000000000" pitchFamily="50" charset="0"/>
            </a:endParaRPr>
          </a:p>
          <a:p>
            <a:r>
              <a:rPr lang="en-US" sz="2600" dirty="0">
                <a:latin typeface="Neutra Text" panose="02000000000000000000" pitchFamily="50" charset="0"/>
              </a:rPr>
              <a:t>¿Para qué sirve? </a:t>
            </a:r>
          </a:p>
          <a:p>
            <a:pPr lvl="1"/>
            <a:r>
              <a:rPr lang="en-US" sz="2200" b="1" i="0" dirty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Ayuda a las agencias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a:</a:t>
            </a:r>
          </a:p>
          <a:p>
            <a:pPr lvl="2"/>
            <a:r>
              <a:rPr lang="en-US" sz="2200" b="1" i="0" dirty="0">
                <a:effectLst/>
                <a:latin typeface="Neutra Text" panose="02000000000000000000" pitchFamily="50" charset="0"/>
              </a:rPr>
              <a:t>Evaluar </a:t>
            </a:r>
            <a:r>
              <a:rPr lang="en-US" sz="2200" b="0" i="0" dirty="0">
                <a:effectLst/>
                <a:latin typeface="Neutra Text" panose="02000000000000000000" pitchFamily="50" charset="0"/>
              </a:rPr>
              <a:t>cómo sus presupuestos pueden </a:t>
            </a:r>
            <a:r>
              <a:rPr lang="en-US" sz="2200" b="1" i="0" dirty="0">
                <a:effectLst/>
                <a:latin typeface="Neutra Text" panose="02000000000000000000" pitchFamily="50" charset="0"/>
              </a:rPr>
              <a:t>beneficiar </a:t>
            </a:r>
            <a:r>
              <a:rPr lang="en-US" sz="2200" b="0" i="0" dirty="0">
                <a:effectLst/>
                <a:latin typeface="Neutra Text" panose="02000000000000000000" pitchFamily="50" charset="0"/>
              </a:rPr>
              <a:t>o </a:t>
            </a:r>
            <a:r>
              <a:rPr lang="en-US" sz="2200" b="1" i="0" dirty="0">
                <a:effectLst/>
                <a:latin typeface="Neutra Text" panose="02000000000000000000" pitchFamily="50" charset="0"/>
              </a:rPr>
              <a:t>perjudicar </a:t>
            </a:r>
            <a:r>
              <a:rPr lang="en-US" sz="2200" b="0" i="0" dirty="0">
                <a:effectLst/>
                <a:latin typeface="Neutra Text" panose="02000000000000000000" pitchFamily="50" charset="0"/>
              </a:rPr>
              <a:t>a las comunidades </a:t>
            </a:r>
            <a:r>
              <a:rPr lang="en-US" sz="2200" i="0" dirty="0">
                <a:effectLst/>
                <a:latin typeface="Neutra Text" panose="02000000000000000000" pitchFamily="50" charset="0"/>
              </a:rPr>
              <a:t>del distrito</a:t>
            </a:r>
            <a:r>
              <a:rPr lang="en-US" sz="2200" b="0" i="0" dirty="0">
                <a:effectLst/>
                <a:latin typeface="Neutra Text" panose="02000000000000000000" pitchFamily="50" charset="0"/>
              </a:rPr>
              <a:t>, en particular </a:t>
            </a:r>
            <a:r>
              <a:rPr lang="en-US" sz="2200" i="0" dirty="0">
                <a:effectLst/>
                <a:latin typeface="Neutra Text" panose="02000000000000000000" pitchFamily="50" charset="0"/>
              </a:rPr>
              <a:t>a </a:t>
            </a:r>
            <a:r>
              <a:rPr lang="en-US" sz="2200" b="1" i="0" dirty="0">
                <a:effectLst/>
                <a:latin typeface="Neutra Text" panose="02000000000000000000" pitchFamily="50" charset="0"/>
              </a:rPr>
              <a:t>las comunidades </a:t>
            </a:r>
            <a:r>
              <a:rPr lang="en-US" sz="2200" b="0" i="0" dirty="0">
                <a:effectLst/>
                <a:latin typeface="Neutra Text" panose="02000000000000000000" pitchFamily="50" charset="0"/>
              </a:rPr>
              <a:t>negras, indígenas y de personas de color </a:t>
            </a:r>
            <a:r>
              <a:rPr lang="en-US" sz="2200" b="1" i="0" dirty="0">
                <a:effectLst/>
                <a:latin typeface="Neutra Text" panose="02000000000000000000" pitchFamily="50" charset="0"/>
              </a:rPr>
              <a:t>(BIPOC</a:t>
            </a:r>
            <a:r>
              <a:rPr lang="en-US" sz="2200" b="0" i="0" dirty="0">
                <a:effectLst/>
                <a:latin typeface="Neutra Text" panose="02000000000000000000" pitchFamily="50" charset="0"/>
              </a:rPr>
              <a:t>). </a:t>
            </a:r>
          </a:p>
          <a:p>
            <a:pPr lvl="2"/>
            <a:r>
              <a:rPr lang="en-US" sz="2200" b="0" i="0" dirty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Identificar los programas y servicios que tienen mayor capacidad de mover la aguja para cerrar las brechas de equidad racial.</a:t>
            </a:r>
          </a:p>
          <a:p>
            <a:pPr lvl="1"/>
            <a:r>
              <a:rPr lang="en-US" sz="2200" dirty="0">
                <a:latin typeface="Neutra Text" panose="02000000000000000000" pitchFamily="50" charset="0"/>
              </a:rPr>
              <a:t>Se centra en los datos y las pruebas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latin typeface="Neutra Text" panose="02000000000000000000" pitchFamily="50" charset="0"/>
              </a:rPr>
              <a:t>Fomenta las aportaciones y la participación de la comunidad</a:t>
            </a:r>
          </a:p>
          <a:p>
            <a:r>
              <a:rPr lang="en-US" sz="2600" dirty="0">
                <a:latin typeface="Neutra Text" panose="02000000000000000000" pitchFamily="50" charset="0"/>
              </a:rPr>
              <a:t>¿Cuándo debo utilizarlo?</a:t>
            </a:r>
          </a:p>
          <a:p>
            <a:pPr lvl="1"/>
            <a:r>
              <a:rPr lang="en-US" sz="2400" dirty="0">
                <a:latin typeface="Neutra Text" panose="02000000000000000000" pitchFamily="50" charset="0"/>
              </a:rPr>
              <a:t>Durante </a:t>
            </a:r>
            <a:r>
              <a:rPr lang="en-US" sz="2400" dirty="0">
                <a:latin typeface="Neutra Text" panose="02000000000000000000" pitchFamily="50" charset="0"/>
              </a:rPr>
              <a:t>las fases de </a:t>
            </a:r>
            <a:r>
              <a:rPr lang="en-US" sz="2400" b="1" dirty="0">
                <a:latin typeface="Neutra Text" panose="02000000000000000000" pitchFamily="50" charset="0"/>
              </a:rPr>
              <a:t>planificación de la formulación del presupuesto</a:t>
            </a:r>
          </a:p>
          <a:p>
            <a:pPr lvl="1"/>
            <a:r>
              <a:rPr lang="en-US" sz="2400" dirty="0">
                <a:latin typeface="Neutra Text" panose="02000000000000000000" pitchFamily="50" charset="0"/>
              </a:rPr>
              <a:t>A lo largo del año para reprogramaciones, solicitudes de capital, concesión de subvenciones o utilización de fondos federales.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BF4EF-6400-5BEA-0F5C-8FA5A6ACC15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75445" y="6437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Neutra Text Alt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2A4B-CEE8-4A3E-8D4E-90F72911FE7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tra Text Alt" panose="02000000000000000000" pitchFamily="50" charset="0"/>
                <a:ea typeface="+mn-ea"/>
                <a:cs typeface="+mn-cs"/>
              </a:rPr>
              <a:t>9/12/2023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tra Text Alt" panose="020000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7F411F-8449-5ED4-FAEC-BAB50363D123}"/>
              </a:ext>
            </a:extLst>
          </p:cNvPr>
          <p:cNvSpPr txBox="1">
            <a:spLocks/>
          </p:cNvSpPr>
          <p:nvPr/>
        </p:nvSpPr>
        <p:spPr>
          <a:xfrm>
            <a:off x="8610600" y="6337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4E199-D2D3-482F-957E-3A762983E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720412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E619A2-7AFD-ABD3-28C9-9E93D538EDFD}"/>
              </a:ext>
            </a:extLst>
          </p:cNvPr>
          <p:cNvSpPr/>
          <p:nvPr/>
        </p:nvSpPr>
        <p:spPr>
          <a:xfrm>
            <a:off x="838200" y="1561776"/>
            <a:ext cx="10515600" cy="546741"/>
          </a:xfrm>
          <a:prstGeom prst="rect">
            <a:avLst/>
          </a:prstGeom>
          <a:solidFill>
            <a:schemeClr val="bg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03F0E6-440D-A684-D5BF-30ABAA3A8791}"/>
              </a:ext>
            </a:extLst>
          </p:cNvPr>
          <p:cNvSpPr/>
          <p:nvPr/>
        </p:nvSpPr>
        <p:spPr>
          <a:xfrm>
            <a:off x="838200" y="3628701"/>
            <a:ext cx="10515600" cy="546741"/>
          </a:xfrm>
          <a:prstGeom prst="rect">
            <a:avLst/>
          </a:prstGeom>
          <a:solidFill>
            <a:schemeClr val="bg2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DB3E3-C26C-3363-22F6-E4ECA41A6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Panorama general de </a:t>
            </a:r>
            <a:r>
              <a:rPr lang="en-US" dirty="0"/>
              <a:t>la Herramienta Presupuestaria de Equidad Racial (REBT</a:t>
            </a:r>
            <a:r>
              <a:rPr lang="en-US" dirty="0"/>
              <a:t>) - ¿Qué preguntas plantea?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81223-21B8-ADD3-F4D4-174507500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i="1" dirty="0">
                <a:latin typeface="Neutra Text" panose="02000000000000000000" pitchFamily="50" charset="0"/>
              </a:rPr>
              <a:t>1. ¿Cuáles son las prioridades de su organismo en materia de igualdad racial y cómo contribuye el presupuesto propuesto para este año a que el organismo aborde esas prioridades? </a:t>
            </a:r>
          </a:p>
          <a:p>
            <a:pPr lvl="1"/>
            <a:r>
              <a:rPr lang="en-US" sz="1800" dirty="0">
                <a:latin typeface="Neutra Text" panose="02000000000000000000" pitchFamily="50" charset="0"/>
              </a:rPr>
              <a:t>Una visión</a:t>
            </a:r>
            <a:r>
              <a:rPr lang="en-US" sz="1800" b="1" dirty="0">
                <a:latin typeface="Neutra Text" panose="02000000000000000000" pitchFamily="50" charset="0"/>
              </a:rPr>
              <a:t> desde 50.000 pies </a:t>
            </a:r>
          </a:p>
          <a:p>
            <a:pPr lvl="1"/>
            <a:r>
              <a:rPr lang="en-US" sz="1800" dirty="0">
                <a:latin typeface="Neutra Text" panose="02000000000000000000" pitchFamily="50" charset="0"/>
              </a:rPr>
              <a:t>¿Cuáles son los </a:t>
            </a:r>
            <a:r>
              <a:rPr lang="en-US" sz="1800" b="1" dirty="0">
                <a:latin typeface="Neutra Text" panose="02000000000000000000" pitchFamily="50" charset="0"/>
              </a:rPr>
              <a:t>grandes retos en materia de igualdad racial </a:t>
            </a:r>
            <a:r>
              <a:rPr lang="en-US" sz="1800" dirty="0">
                <a:latin typeface="Neutra Text" panose="02000000000000000000" pitchFamily="50" charset="0"/>
              </a:rPr>
              <a:t>en la línea de negocio de su agencia y cómo los abordará el presupuesto de este año?</a:t>
            </a:r>
          </a:p>
          <a:p>
            <a:pPr lvl="1"/>
            <a:r>
              <a:rPr lang="en-US" sz="1800" dirty="0">
                <a:latin typeface="Neutra Text" panose="02000000000000000000" pitchFamily="50" charset="0"/>
              </a:rPr>
              <a:t>Por ejemplo: los organismos del sector de la vivienda pueden hablar de segregación residencial o disparidades raciales en la propiedad de la vivienda.</a:t>
            </a:r>
          </a:p>
          <a:p>
            <a:pPr marL="342900" lvl="1" indent="0">
              <a:buNone/>
            </a:pPr>
            <a:endParaRPr lang="en-US" sz="1800" dirty="0">
              <a:latin typeface="Neutra Text" panose="02000000000000000000" pitchFamily="50" charset="0"/>
            </a:endParaRPr>
          </a:p>
          <a:p>
            <a:pPr marL="0" indent="0">
              <a:buNone/>
            </a:pPr>
            <a:r>
              <a:rPr lang="en-US" sz="2000" i="1" dirty="0">
                <a:latin typeface="Neutra Text" panose="02000000000000000000" pitchFamily="50" charset="0"/>
              </a:rPr>
              <a:t>2. ¿Qué limitaciones limitan más la capacidad de su organismo para promover la igualdad racial? Enumere las mejoras presupuestarias que abordan directamente estas limitaciones. </a:t>
            </a:r>
          </a:p>
          <a:p>
            <a:pPr lvl="1"/>
            <a:r>
              <a:rPr lang="en-US" sz="1800" dirty="0">
                <a:latin typeface="Neutra Text" panose="02000000000000000000" pitchFamily="50" charset="0"/>
              </a:rPr>
              <a:t>¿Qué impide a su agencia trabajar en los retos de la pregunta nº 1? ¿Falta de personal? ¿Falta de socios comunitarios? ¿Falta de datos sobre los resultados del programa?</a:t>
            </a:r>
          </a:p>
          <a:p>
            <a:pPr lvl="1"/>
            <a:r>
              <a:rPr lang="en-US" sz="1800" dirty="0">
                <a:latin typeface="Neutra Text" panose="02000000000000000000" pitchFamily="50" charset="0"/>
              </a:rPr>
              <a:t>¿Qué </a:t>
            </a:r>
            <a:r>
              <a:rPr lang="en-US" sz="1800" b="1" dirty="0">
                <a:latin typeface="Neutra Text" panose="02000000000000000000" pitchFamily="50" charset="0"/>
              </a:rPr>
              <a:t>ayudaría a </a:t>
            </a:r>
            <a:r>
              <a:rPr lang="en-US" sz="1800" dirty="0">
                <a:latin typeface="Neutra Text" panose="02000000000000000000" pitchFamily="50" charset="0"/>
              </a:rPr>
              <a:t>su </a:t>
            </a:r>
            <a:r>
              <a:rPr lang="en-US" sz="1800" b="1" dirty="0">
                <a:latin typeface="Neutra Text" panose="02000000000000000000" pitchFamily="50" charset="0"/>
              </a:rPr>
              <a:t>agencia a estar mejor equipada </a:t>
            </a:r>
            <a:r>
              <a:rPr lang="en-US" sz="1800" dirty="0">
                <a:latin typeface="Neutra Text" panose="02000000000000000000" pitchFamily="50" charset="0"/>
              </a:rPr>
              <a:t>para cerrar las brechas de equidad?</a:t>
            </a:r>
          </a:p>
          <a:p>
            <a:pPr lvl="1"/>
            <a:r>
              <a:rPr lang="en-US" sz="1800" dirty="0">
                <a:latin typeface="Neutra Text" panose="02000000000000000000" pitchFamily="50" charset="0"/>
              </a:rPr>
              <a:t>Ej: Quizá las comunidades que están más lejos de prosperar en su tema son las más difíciles de alcanzar por razones lingüísticas. Si necesita más personal bilingüe, indíquelo aquí.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47897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0D48-A1C9-D41D-626E-90DFD3E38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REBT para </a:t>
            </a:r>
            <a:r>
              <a:rPr lang="en-US" u="sng"/>
              <a:t>Mejoras </a:t>
            </a:r>
            <a:r>
              <a:rPr lang="en-US"/>
              <a:t>- ¿Qué preguntas hace?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531A-B960-CBDC-980A-97ACE2B2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43" y="1393452"/>
            <a:ext cx="11311128" cy="49940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Neutra Text" panose="02000000000000000000" pitchFamily="50" charset="0"/>
              </a:rPr>
              <a:t>¿Qué desigualdad racial </a:t>
            </a:r>
            <a:r>
              <a:rPr lang="en-US" sz="2400" dirty="0">
                <a:latin typeface="Neutra Text" panose="02000000000000000000" pitchFamily="50" charset="0"/>
              </a:rPr>
              <a:t>aborda esta mejora?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Neutra Text" panose="02000000000000000000" pitchFamily="50" charset="0"/>
              </a:rPr>
              <a:t>¿Cuál es la justificación </a:t>
            </a:r>
            <a:r>
              <a:rPr lang="en-US" sz="2400" dirty="0">
                <a:latin typeface="Neutra Text" panose="02000000000000000000" pitchFamily="50" charset="0"/>
              </a:rPr>
              <a:t>del proyecto/acción propuesto?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¿De qué manera </a:t>
            </a:r>
            <a:r>
              <a:rPr lang="en-US" sz="2400" b="1" dirty="0">
                <a:latin typeface="Neutra Text" panose="02000000000000000000" pitchFamily="50" charset="0"/>
              </a:rPr>
              <a:t>participaron significativamente </a:t>
            </a:r>
            <a:r>
              <a:rPr lang="en-US" sz="2400" dirty="0">
                <a:latin typeface="Neutra Text" panose="02000000000000000000" pitchFamily="50" charset="0"/>
              </a:rPr>
              <a:t>las partes interesadas de la comunidad</a:t>
            </a:r>
            <a:r>
              <a:rPr lang="en-US" sz="2400" dirty="0">
                <a:latin typeface="Neutra Text" panose="02000000000000000000" pitchFamily="50" charset="0"/>
              </a:rPr>
              <a:t>? 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¿Cuáles podrían ser los </a:t>
            </a:r>
            <a:r>
              <a:rPr lang="en-US" sz="2400" b="1" dirty="0">
                <a:latin typeface="Neutra Text" panose="02000000000000000000" pitchFamily="50" charset="0"/>
              </a:rPr>
              <a:t>beneficios o las cargas imprevistas</a:t>
            </a:r>
            <a:r>
              <a:rPr lang="en-US" sz="2400" dirty="0">
                <a:latin typeface="Neutra Text" panose="02000000000000000000" pitchFamily="50" charset="0"/>
              </a:rPr>
              <a:t>?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Neutra Text" panose="020000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Aspectos a tener en cuenta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No todas las comunidades BIPOC son iguales ni tienen las mismas necesidades o prioridades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Las comunidades al este del río Anacostia son un lugar, no un estado del ser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Estas </a:t>
            </a:r>
            <a:r>
              <a:rPr lang="en-US" sz="2400" b="1" dirty="0">
                <a:latin typeface="Neutra Text" panose="02000000000000000000" pitchFamily="50" charset="0"/>
                <a:cs typeface="Times New Roman" panose="02020603050405020304" pitchFamily="18" charset="0"/>
              </a:rPr>
              <a:t>≠ </a:t>
            </a:r>
            <a:r>
              <a:rPr lang="en-US" sz="2400" dirty="0">
                <a:latin typeface="Neutra Text" panose="02000000000000000000" pitchFamily="50" charset="0"/>
              </a:rPr>
              <a:t>iniciativas de equidad racial automáticamente: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Trabajar en los pabellones 7 u 8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latin typeface="Neutra Text" panose="02000000000000000000" pitchFamily="50" charset="0"/>
              </a:rPr>
              <a:t>Programas para residentes con bajos ingresos o ciudadanos retornados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3F582-702C-49FA-DA32-C4C582E89CF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75445" y="6437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Neutra Text Alt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4CFE4-AF7B-4E14-8490-2A98DC7128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tra Text Alt" panose="02000000000000000000" pitchFamily="50" charset="0"/>
                <a:ea typeface="+mn-ea"/>
                <a:cs typeface="+mn-cs"/>
              </a:rPr>
              <a:t>9/12/2023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tra Text Alt" panose="020000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5FE6296-CE83-2C82-9004-36F40A0CC75D}"/>
              </a:ext>
            </a:extLst>
          </p:cNvPr>
          <p:cNvSpPr txBox="1">
            <a:spLocks/>
          </p:cNvSpPr>
          <p:nvPr/>
        </p:nvSpPr>
        <p:spPr>
          <a:xfrm>
            <a:off x="8610600" y="6337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4E199-D2D3-482F-957E-3A762983E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489814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F79A7-6723-C335-C6AB-10E1448AB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Herramienta Presupuestaria de Equidad Racial (REBT) - ¿Cómo se utiliza la información de la agencia?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EFD1-802B-AB41-52F5-4B26B560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525"/>
            <a:ext cx="10515600" cy="3922646"/>
          </a:xfrm>
        </p:spPr>
        <p:txBody>
          <a:bodyPr/>
          <a:lstStyle/>
          <a:p>
            <a:r>
              <a:rPr lang="en-US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Todas las mejoras marcadas como relacionadas con la equidad racial en el formulario 2 serán </a:t>
            </a:r>
            <a:r>
              <a:rPr lang="en-US" b="1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revisadas por la ORE</a:t>
            </a:r>
          </a:p>
          <a:p>
            <a:r>
              <a:rPr lang="en-US">
                <a:solidFill>
                  <a:srgbClr val="000000"/>
                </a:solidFill>
                <a:latin typeface="Neutra Text" panose="02000000000000000000" pitchFamily="50" charset="0"/>
              </a:rPr>
              <a:t>La ORE utiliza </a:t>
            </a:r>
            <a:r>
              <a:rPr lang="en-US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una escala </a:t>
            </a:r>
            <a:r>
              <a:rPr lang="en-US">
                <a:solidFill>
                  <a:srgbClr val="000000"/>
                </a:solidFill>
                <a:latin typeface="Neutra Text" panose="02000000000000000000" pitchFamily="50" charset="0"/>
              </a:rPr>
              <a:t>de cuatro estrellas </a:t>
            </a:r>
            <a:r>
              <a:rPr lang="en-US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para evaluar el impacto de la mejora propuesta en la promoción de la igualdad racial en DC.</a:t>
            </a:r>
          </a:p>
          <a:p>
            <a:r>
              <a:rPr lang="en-US" sz="1800" b="0" i="0">
                <a:effectLst/>
                <a:latin typeface="Neutra Text" panose="02000000000000000000" pitchFamily="50" charset="0"/>
              </a:rPr>
              <a:t>El alcalde y los dirigentes del Distrito estudian las valoraciones de la equidad </a:t>
            </a:r>
            <a:r>
              <a:rPr lang="en-US" sz="1800" b="1" i="0">
                <a:effectLst/>
                <a:latin typeface="Neutra Text" panose="02000000000000000000" pitchFamily="50" charset="0"/>
              </a:rPr>
              <a:t>racial como parte de un presupuesto completo</a:t>
            </a:r>
          </a:p>
          <a:p>
            <a:r>
              <a:rPr lang="en-US" sz="1800" b="1" i="0">
                <a:effectLst/>
                <a:latin typeface="Neutra Text" panose="02000000000000000000" pitchFamily="50" charset="0"/>
              </a:rPr>
              <a:t>Las calificaciones de</a:t>
            </a:r>
            <a:r>
              <a:rPr lang="en-US" sz="1800" b="0" i="0">
                <a:effectLst/>
                <a:latin typeface="Neutra Text" panose="02000000000000000000" pitchFamily="50" charset="0"/>
              </a:rPr>
              <a:t> equidad </a:t>
            </a:r>
            <a:r>
              <a:rPr lang="en-US" sz="1800" b="0" i="0">
                <a:effectLst/>
                <a:latin typeface="Neutra Text" panose="02000000000000000000" pitchFamily="50" charset="0"/>
              </a:rPr>
              <a:t>racial para las mejoras </a:t>
            </a:r>
            <a:r>
              <a:rPr lang="en-US" sz="1800" b="1" i="0">
                <a:effectLst/>
                <a:latin typeface="Neutra Text" panose="02000000000000000000" pitchFamily="50" charset="0"/>
              </a:rPr>
              <a:t>son </a:t>
            </a:r>
            <a:r>
              <a:rPr lang="en-US" sz="1800" b="1" i="0">
                <a:effectLst/>
                <a:latin typeface="Neutra Text" panose="02000000000000000000" pitchFamily="50" charset="0"/>
              </a:rPr>
              <a:t>deliberativas </a:t>
            </a:r>
            <a:r>
              <a:rPr lang="en-US" sz="1800" b="0" i="0">
                <a:effectLst/>
                <a:latin typeface="Neutra Text" panose="02000000000000000000" pitchFamily="50" charset="0"/>
              </a:rPr>
              <a:t>y no vinculantes  </a:t>
            </a:r>
          </a:p>
          <a:p>
            <a:pPr marL="0" indent="0">
              <a:buNone/>
            </a:pPr>
            <a:endParaRPr lang="en-US">
              <a:solidFill>
                <a:srgbClr val="000000"/>
              </a:solidFill>
              <a:latin typeface="Neutra Text" panose="02000000000000000000" pitchFamily="50" charset="0"/>
            </a:endParaRPr>
          </a:p>
          <a:p>
            <a:r>
              <a:rPr lang="en-US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Las mejoras relacionadas con la igualdad racial recibirán una clasificación por estrellas y una breve descripción.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Justificación sólida para promover la equidad racial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Justificación moderada para promover la equidad racial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Justificación prometedora para avanzar en la equidad racial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Demuestra una justificación </a:t>
            </a:r>
          </a:p>
          <a:p>
            <a:pPr lvl="3">
              <a:lnSpc>
                <a:spcPct val="100000"/>
              </a:lnSpc>
              <a:spcBef>
                <a:spcPts val="0"/>
              </a:spcBef>
            </a:pPr>
            <a:r>
              <a:rPr lang="en-US" sz="1600" b="0" i="0">
                <a:solidFill>
                  <a:srgbClr val="000000"/>
                </a:solidFill>
                <a:effectLst/>
                <a:latin typeface="Neutra Text" panose="02000000000000000000" pitchFamily="50" charset="0"/>
              </a:rPr>
              <a:t>Ninguna justificación que promueva la equidad racial </a:t>
            </a:r>
          </a:p>
          <a:p>
            <a:pPr marL="0" indent="0">
              <a:buNone/>
            </a:pPr>
            <a:endParaRPr lang="en-US" b="0" i="0">
              <a:solidFill>
                <a:srgbClr val="000000"/>
              </a:solidFill>
              <a:effectLst/>
              <a:latin typeface="Neutra Text" panose="02000000000000000000" pitchFamily="50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FBA22-1D10-5DD4-1208-AA19351F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5445" y="6437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Neutra Text Alt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BA7C9-ADAD-48BE-8811-A560C3C15A7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utra Text Alt" panose="02000000000000000000" pitchFamily="50" charset="0"/>
                <a:ea typeface="+mn-ea"/>
                <a:cs typeface="+mn-cs"/>
              </a:rPr>
              <a:t>9/12/2023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tra Text Alt" panose="02000000000000000000" pitchFamily="50" charset="0"/>
              <a:ea typeface="+mn-ea"/>
              <a:cs typeface="+mn-cs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B8C6850C-C13B-78AE-FDE4-60EBE6FDD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76" y="3850001"/>
            <a:ext cx="897519" cy="121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A5EC3-358D-CBBE-8231-E522B5946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491"/>
          <a:stretch/>
        </p:blipFill>
        <p:spPr>
          <a:xfrm>
            <a:off x="2640847" y="5109656"/>
            <a:ext cx="9212826" cy="171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A9DA34A-7855-DF20-8D0C-00468174778E}"/>
              </a:ext>
            </a:extLst>
          </p:cNvPr>
          <p:cNvSpPr/>
          <p:nvPr/>
        </p:nvSpPr>
        <p:spPr>
          <a:xfrm>
            <a:off x="10367127" y="3445750"/>
            <a:ext cx="1497072" cy="175846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 &amp;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clasificación por estrellas</a:t>
            </a:r>
          </a:p>
        </p:txBody>
      </p:sp>
    </p:spTree>
    <p:extLst>
      <p:ext uri="{BB962C8B-B14F-4D97-AF65-F5344CB8AC3E}">
        <p14:creationId xmlns:p14="http://schemas.microsoft.com/office/powerpoint/2010/main" val="3329151396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rgbClr val="0D2B36"/>
                </a:solidFill>
              </a:rPr>
              <a:t>Teoría del cambio ORE</a:t>
            </a:r>
            <a:endParaRPr sz="4000" dirty="0">
              <a:solidFill>
                <a:srgbClr val="0D2B36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A1155E-B19D-432F-8F5D-42949C7039CB}"/>
              </a:ext>
            </a:extLst>
          </p:cNvPr>
          <p:cNvGrpSpPr/>
          <p:nvPr/>
        </p:nvGrpSpPr>
        <p:grpSpPr>
          <a:xfrm>
            <a:off x="495300" y="1809749"/>
            <a:ext cx="2709056" cy="3581401"/>
            <a:chOff x="838200" y="1638299"/>
            <a:chExt cx="2709056" cy="35814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715865-56D2-46A1-8F3A-3D35904A6EBA}"/>
                </a:ext>
              </a:extLst>
            </p:cNvPr>
            <p:cNvSpPr/>
            <p:nvPr/>
          </p:nvSpPr>
          <p:spPr>
            <a:xfrm>
              <a:off x="838200" y="2285999"/>
              <a:ext cx="2709056" cy="2933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1651FB-443B-424E-8C2B-BCB7A8B2FF2F}"/>
                </a:ext>
              </a:extLst>
            </p:cNvPr>
            <p:cNvSpPr/>
            <p:nvPr/>
          </p:nvSpPr>
          <p:spPr>
            <a:xfrm>
              <a:off x="838200" y="1638299"/>
              <a:ext cx="2709056" cy="647663"/>
            </a:xfrm>
            <a:prstGeom prst="rect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Neutra Text" panose="02000000000000000000" pitchFamily="50" charset="0"/>
                </a:rPr>
                <a:t>Normalizar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E4B6F-D4A3-48EA-A35E-9BEE0B5687BD}"/>
                </a:ext>
              </a:extLst>
            </p:cNvPr>
            <p:cNvSpPr txBox="1"/>
            <p:nvPr/>
          </p:nvSpPr>
          <p:spPr>
            <a:xfrm>
              <a:off x="988301" y="2337597"/>
              <a:ext cx="2326399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D2B36"/>
                  </a:solidFill>
                  <a:latin typeface="Neutra Text" panose="02000000000000000000" pitchFamily="50" charset="0"/>
                  <a:ea typeface="Source Sans Pro" panose="020B0503030403020204" pitchFamily="34" charset="0"/>
                </a:rPr>
                <a:t>Estandarizar el lenguaje </a:t>
              </a:r>
              <a:r>
                <a:rPr lang="en-US" dirty="0">
                  <a:solidFill>
                    <a:srgbClr val="0D2B36"/>
                  </a:solidFill>
                  <a:latin typeface="Neutra Text" panose="02000000000000000000" pitchFamily="50" charset="0"/>
                  <a:ea typeface="Source Sans Pro" panose="020B0503030403020204" pitchFamily="34" charset="0"/>
                </a:rPr>
                <a:t>en torno a la equidad racial y facilitar la comprensión del personal sobre lo que significa la equidad racial para ellos mismos, su trabajo y sus respectivos organismos.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DBDF4B4-7633-49BD-B18F-BA96DDE4A685}"/>
              </a:ext>
            </a:extLst>
          </p:cNvPr>
          <p:cNvGrpSpPr/>
          <p:nvPr/>
        </p:nvGrpSpPr>
        <p:grpSpPr>
          <a:xfrm>
            <a:off x="3346236" y="1828837"/>
            <a:ext cx="2709056" cy="3581401"/>
            <a:chOff x="4037958" y="1657387"/>
            <a:chExt cx="2709056" cy="35814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5A13ABE-DE7F-4AC6-A981-1E3A7D51178F}"/>
                </a:ext>
              </a:extLst>
            </p:cNvPr>
            <p:cNvSpPr/>
            <p:nvPr/>
          </p:nvSpPr>
          <p:spPr>
            <a:xfrm>
              <a:off x="4037958" y="2305087"/>
              <a:ext cx="2709056" cy="2933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2E3294-A16B-4D44-946F-2C59125BF6C4}"/>
                </a:ext>
              </a:extLst>
            </p:cNvPr>
            <p:cNvSpPr/>
            <p:nvPr/>
          </p:nvSpPr>
          <p:spPr>
            <a:xfrm>
              <a:off x="4037958" y="1657387"/>
              <a:ext cx="2709056" cy="647663"/>
            </a:xfrm>
            <a:prstGeom prst="rect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Neutra Text" panose="02000000000000000000" pitchFamily="50" charset="0"/>
                </a:rPr>
                <a:t>Organice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76B2D7-BAB6-416D-9347-00D09A3B5F66}"/>
                </a:ext>
              </a:extLst>
            </p:cNvPr>
            <p:cNvSpPr txBox="1"/>
            <p:nvPr/>
          </p:nvSpPr>
          <p:spPr>
            <a:xfrm>
              <a:off x="4188059" y="2356685"/>
              <a:ext cx="238419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Desarrollar las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capacidades internas y externas, establecer y reforzar las </a:t>
              </a:r>
              <a:r>
                <a:rPr lang="en-US" dirty="0">
                  <a:solidFill>
                    <a:srgbClr val="0D2B36"/>
                  </a:solidFill>
                  <a:latin typeface="Neutra Text" panose="02000000000000000000" pitchFamily="50" charset="0"/>
                  <a:ea typeface="Source Sans Pro" panose="020B0503030403020204" pitchFamily="34" charset="0"/>
                </a:rPr>
                <a:t>asociaciones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externas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y fomentar una participación significativa de la comunidad.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557382F-92C8-4F38-AEB0-E73413AAF7EC}"/>
              </a:ext>
            </a:extLst>
          </p:cNvPr>
          <p:cNvGrpSpPr/>
          <p:nvPr/>
        </p:nvGrpSpPr>
        <p:grpSpPr>
          <a:xfrm>
            <a:off x="6197172" y="1838324"/>
            <a:ext cx="2709056" cy="3581401"/>
            <a:chOff x="4037958" y="1657387"/>
            <a:chExt cx="2709056" cy="35814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334493-644F-426E-977B-38B76D277997}"/>
                </a:ext>
              </a:extLst>
            </p:cNvPr>
            <p:cNvSpPr/>
            <p:nvPr/>
          </p:nvSpPr>
          <p:spPr>
            <a:xfrm>
              <a:off x="4037958" y="2305087"/>
              <a:ext cx="2709056" cy="2933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B79514-512E-4443-B6BD-5EE40EE648A2}"/>
                </a:ext>
              </a:extLst>
            </p:cNvPr>
            <p:cNvSpPr/>
            <p:nvPr/>
          </p:nvSpPr>
          <p:spPr>
            <a:xfrm>
              <a:off x="4037958" y="1657387"/>
              <a:ext cx="2709056" cy="647663"/>
            </a:xfrm>
            <a:prstGeom prst="rect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Neutra Text" panose="02000000000000000000" pitchFamily="50" charset="0"/>
                </a:rPr>
                <a:t>Operacionalizar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82D23-4429-4415-8EC9-CFD42FD9D136}"/>
                </a:ext>
              </a:extLst>
            </p:cNvPr>
            <p:cNvSpPr txBox="1"/>
            <p:nvPr/>
          </p:nvSpPr>
          <p:spPr>
            <a:xfrm>
              <a:off x="4188059" y="2356685"/>
              <a:ext cx="238419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Incorporar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explícitamente </a:t>
              </a:r>
              <a:r>
                <a:rPr lang="en-US" b="1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herramientas de equidad racial en las operaciones del gobierno de DC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mediante el </a:t>
              </a:r>
              <a:r>
                <a:rPr lang="en-US" dirty="0">
                  <a:solidFill>
                    <a:srgbClr val="0D2B36"/>
                  </a:solidFill>
                  <a:latin typeface="Neutra Text" panose="02000000000000000000" pitchFamily="50" charset="0"/>
                  <a:ea typeface="Source Sans Pro" panose="020B0503030403020204" pitchFamily="34" charset="0"/>
                </a:rPr>
                <a:t>desarrollo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de conjuntos de herramientas, formaciones y planes de acción de equidad racial (REAP).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1C903F-566F-4657-A8A6-5ED69F613D02}"/>
              </a:ext>
            </a:extLst>
          </p:cNvPr>
          <p:cNvGrpSpPr/>
          <p:nvPr/>
        </p:nvGrpSpPr>
        <p:grpSpPr>
          <a:xfrm>
            <a:off x="9048108" y="1817033"/>
            <a:ext cx="2709056" cy="3581401"/>
            <a:chOff x="4037958" y="1657387"/>
            <a:chExt cx="2709056" cy="35814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E6F57A-7AF7-4990-AD46-23D7503CBF67}"/>
                </a:ext>
              </a:extLst>
            </p:cNvPr>
            <p:cNvSpPr/>
            <p:nvPr/>
          </p:nvSpPr>
          <p:spPr>
            <a:xfrm>
              <a:off x="4037958" y="2305087"/>
              <a:ext cx="2709056" cy="29337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2F2F2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E9A1FD-4E80-413F-8F98-10469CEE8840}"/>
                </a:ext>
              </a:extLst>
            </p:cNvPr>
            <p:cNvSpPr/>
            <p:nvPr/>
          </p:nvSpPr>
          <p:spPr>
            <a:xfrm>
              <a:off x="4037958" y="1657387"/>
              <a:ext cx="2709056" cy="647663"/>
            </a:xfrm>
            <a:prstGeom prst="rect">
              <a:avLst/>
            </a:prstGeom>
            <a:solidFill>
              <a:srgbClr val="B02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atin typeface="Neutra Text" panose="02000000000000000000" pitchFamily="50" charset="0"/>
                </a:rPr>
                <a:t>Evalúe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FB7BA3-EFAD-4408-A38C-276A3B602FD5}"/>
                </a:ext>
              </a:extLst>
            </p:cNvPr>
            <p:cNvSpPr txBox="1"/>
            <p:nvPr/>
          </p:nvSpPr>
          <p:spPr>
            <a:xfrm>
              <a:off x="4188059" y="2356685"/>
              <a:ext cx="238419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Medir y seguir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nuestros </a:t>
              </a:r>
              <a:r>
                <a:rPr lang="en-US" dirty="0">
                  <a:solidFill>
                    <a:srgbClr val="0D2B36"/>
                  </a:solidFill>
                  <a:latin typeface="Neutra Text" panose="02000000000000000000" pitchFamily="50" charset="0"/>
                  <a:ea typeface="Source Sans Pro" panose="020B0503030403020204" pitchFamily="34" charset="0"/>
                </a:rPr>
                <a:t>progresos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mediante un </a:t>
              </a:r>
              <a:r>
                <a:rPr lang="en-US" dirty="0">
                  <a:solidFill>
                    <a:srgbClr val="0D2B36"/>
                  </a:solidFill>
                  <a:latin typeface="Neutra Text" panose="02000000000000000000" pitchFamily="50" charset="0"/>
                  <a:ea typeface="Source Sans Pro" panose="020B0503030403020204" pitchFamily="34" charset="0"/>
                </a:rPr>
                <a:t>enfoque </a:t>
              </a:r>
              <a:r>
                <a:rPr lang="en-US" dirty="0">
                  <a:solidFill>
                    <a:srgbClr val="0D2B36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basado en datos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334F99-5CE6-426C-A4DF-D5C904CFAB3D}"/>
              </a:ext>
            </a:extLst>
          </p:cNvPr>
          <p:cNvCxnSpPr>
            <a:cxnSpLocks/>
          </p:cNvCxnSpPr>
          <p:nvPr/>
        </p:nvCxnSpPr>
        <p:spPr>
          <a:xfrm>
            <a:off x="536128" y="5654840"/>
            <a:ext cx="11221036" cy="0"/>
          </a:xfrm>
          <a:prstGeom prst="straightConnector1">
            <a:avLst/>
          </a:prstGeom>
          <a:ln w="111125" cap="flat">
            <a:solidFill>
              <a:srgbClr val="B02319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4278473-4BEA-4B00-B2A9-4ADC4A941BF8}"/>
              </a:ext>
            </a:extLst>
          </p:cNvPr>
          <p:cNvSpPr txBox="1"/>
          <p:nvPr/>
        </p:nvSpPr>
        <p:spPr>
          <a:xfrm>
            <a:off x="3105903" y="5463017"/>
            <a:ext cx="6081486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D2B36"/>
                </a:solidFill>
                <a:latin typeface="Neutra Text" panose="02000000000000000000" pitchFamily="50" charset="0"/>
              </a:rPr>
              <a:t>FORMACIÓN SOBRE EQUIDAD RACIAL (EN CURSO)</a:t>
            </a:r>
          </a:p>
        </p:txBody>
      </p: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013C41F4-6260-428B-9566-C6C095C30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963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2D28E-0B15-4267-B9A6-020B9F71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4E199-D2D3-482F-957E-3A762983E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4E95794C-E640-414C-A1E8-044745989BA0}"/>
              </a:ext>
            </a:extLst>
          </p:cNvPr>
          <p:cNvSpPr txBox="1">
            <a:spLocks/>
          </p:cNvSpPr>
          <p:nvPr/>
        </p:nvSpPr>
        <p:spPr>
          <a:xfrm>
            <a:off x="838200" y="384229"/>
            <a:ext cx="5257800" cy="737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Neutra Text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D2B36"/>
                </a:solidFill>
              </a:rPr>
              <a:t>Visión general</a:t>
            </a:r>
          </a:p>
        </p:txBody>
      </p:sp>
      <p:sp>
        <p:nvSpPr>
          <p:cNvPr id="13" name="Google Shape;121;p2">
            <a:extLst>
              <a:ext uri="{FF2B5EF4-FFF2-40B4-BE49-F238E27FC236}">
                <a16:creationId xmlns:a16="http://schemas.microsoft.com/office/drawing/2014/main" id="{DF70E267-352D-4212-9943-48BE29DC28BB}"/>
              </a:ext>
            </a:extLst>
          </p:cNvPr>
          <p:cNvSpPr txBox="1">
            <a:spLocks/>
          </p:cNvSpPr>
          <p:nvPr/>
        </p:nvSpPr>
        <p:spPr>
          <a:xfrm>
            <a:off x="838200" y="1365114"/>
            <a:ext cx="10515600" cy="41277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lnSpc>
                <a:spcPct val="100000"/>
              </a:lnSpc>
              <a:spcBef>
                <a:spcPts val="600"/>
              </a:spcBef>
              <a:buSzPts val="1500"/>
              <a:buFont typeface="Arial" panose="020B0604020202020204" pitchFamily="34" charset="0"/>
              <a:buChar char="●"/>
            </a:pPr>
            <a:r>
              <a:rPr lang="en-US" sz="3000" dirty="0">
                <a:solidFill>
                  <a:srgbClr val="000000"/>
                </a:solidFill>
                <a:latin typeface="Neutra Text" panose="02000000000000000000" pitchFamily="50" charset="0"/>
                <a:ea typeface="Calibri"/>
                <a:cs typeface="Calibri"/>
                <a:sym typeface="Calibri"/>
              </a:rPr>
              <a:t>Población de DC </a:t>
            </a:r>
          </a:p>
          <a:p>
            <a:pPr marL="609585" indent="-609585">
              <a:lnSpc>
                <a:spcPct val="100000"/>
              </a:lnSpc>
              <a:spcBef>
                <a:spcPts val="600"/>
              </a:spcBef>
              <a:buSzPts val="1500"/>
              <a:buFont typeface="Arial" panose="020B0604020202020204" pitchFamily="34" charset="0"/>
              <a:buChar char="●"/>
            </a:pPr>
            <a:r>
              <a:rPr lang="en-US" sz="3000" dirty="0">
                <a:solidFill>
                  <a:srgbClr val="000000"/>
                </a:solidFill>
                <a:latin typeface="Neutra Text" panose="02000000000000000000" pitchFamily="50" charset="0"/>
                <a:ea typeface="Calibri"/>
                <a:cs typeface="Calibri"/>
                <a:sym typeface="Calibri"/>
              </a:rPr>
              <a:t>Oficina del Alcalde para la Equidad Racial</a:t>
            </a:r>
          </a:p>
          <a:p>
            <a:pPr marL="609585" indent="-609585">
              <a:lnSpc>
                <a:spcPct val="100000"/>
              </a:lnSpc>
              <a:spcBef>
                <a:spcPts val="600"/>
              </a:spcBef>
              <a:buSzPts val="1500"/>
              <a:buFont typeface="Arial" panose="020B0604020202020204" pitchFamily="34" charset="0"/>
              <a:buChar char="●"/>
            </a:pPr>
            <a:r>
              <a:rPr lang="en-US" sz="3400" dirty="0">
                <a:solidFill>
                  <a:srgbClr val="000000"/>
                </a:solidFill>
                <a:latin typeface="Neutra Text" panose="02000000000000000000" pitchFamily="50" charset="0"/>
                <a:ea typeface="Calibri"/>
                <a:cs typeface="Calibri"/>
                <a:sym typeface="Calibri"/>
              </a:rPr>
              <a:t>Aspectos destacados del presupuesto para el ejercicio 24</a:t>
            </a:r>
          </a:p>
          <a:p>
            <a:pPr marL="609585" indent="-609585">
              <a:lnSpc>
                <a:spcPct val="100000"/>
              </a:lnSpc>
              <a:spcBef>
                <a:spcPts val="600"/>
              </a:spcBef>
              <a:buSzPts val="1500"/>
              <a:buFont typeface="Arial" panose="020B0604020202020204" pitchFamily="34" charset="0"/>
              <a:buChar char="●"/>
            </a:pPr>
            <a:r>
              <a:rPr lang="en-US" sz="3400" dirty="0">
                <a:solidFill>
                  <a:srgbClr val="000000"/>
                </a:solidFill>
                <a:latin typeface="Neutra Text" panose="02000000000000000000" pitchFamily="50" charset="0"/>
                <a:ea typeface="Calibri"/>
                <a:cs typeface="Calibri"/>
                <a:sym typeface="Calibri"/>
              </a:rPr>
              <a:t>Herramienta presupuestaria para la equidad racial</a:t>
            </a:r>
            <a:endParaRPr lang="en-US" sz="3400" dirty="0">
              <a:latin typeface="Neutra Text" panose="02000000000000000000" pitchFamily="50" charset="0"/>
              <a:ea typeface="Calibri"/>
              <a:cs typeface="Calibri"/>
              <a:sym typeface="Calibri"/>
            </a:endParaRPr>
          </a:p>
          <a:p>
            <a:pPr marL="609585" indent="-609585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SzPts val="1500"/>
              <a:buFont typeface="Arial" panose="020B0604020202020204" pitchFamily="34" charset="0"/>
              <a:buChar char="●"/>
            </a:pPr>
            <a:r>
              <a:rPr lang="en-US" sz="3000" dirty="0">
                <a:solidFill>
                  <a:srgbClr val="000000"/>
                </a:solidFill>
                <a:latin typeface="Neutra Text" panose="02000000000000000000" pitchFamily="50" charset="0"/>
                <a:ea typeface="Calibri"/>
                <a:cs typeface="Calibri"/>
                <a:sym typeface="Calibri"/>
              </a:rPr>
              <a:t>Teoría del </a:t>
            </a:r>
            <a:r>
              <a:rPr lang="en-US" sz="3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cambio</a:t>
            </a:r>
            <a:endParaRPr lang="en-US" sz="3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821789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p16="http://schemas.microsoft.com/office/powerpoint/2015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31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8CF84-835B-F167-D7D3-0E7CD2F7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Población de 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8941-4A31-74FD-7BBC-B37BD507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  <a:latin typeface="Neutra Text" panose="02000000000000000000" pitchFamily="50" charset="0"/>
              </a:rPr>
              <a:t>671.803 (Censo 2022 Estimación de población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0A19FE-6A2A-21BE-E929-0DCFEB920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33" r="-2" b="847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 33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5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3F04F-4F9A-C5EE-97A8-3E54DF55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66933"/>
            <a:ext cx="2635250" cy="7078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D64E199-D2D3-482F-957E-3A762983E500}" type="slidenum">
              <a:rPr lang="en-US" sz="4400">
                <a:solidFill>
                  <a:srgbClr val="FFFFFF"/>
                </a:solidFill>
              </a:rPr>
              <a:t>3</a:t>
            </a:fld>
            <a:endParaRPr lang="en-US" sz="440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F11803-961D-1519-90FE-243BFFA849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583" r="66757" b="49028"/>
          <a:stretch/>
        </p:blipFill>
        <p:spPr>
          <a:xfrm>
            <a:off x="1287463" y="4476749"/>
            <a:ext cx="3495675" cy="11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42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C1CBC-C23F-46F1-AE61-38FE33E2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967"/>
            <a:ext cx="3394166" cy="271824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0D2B36"/>
                </a:solidFill>
              </a:rPr>
              <a:t>Acerca de la Oficina de Equidad Racial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F78A-9B8F-483E-9D86-A8D52259A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912246"/>
            <a:ext cx="6197600" cy="5119298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SzPct val="70000"/>
              <a:buNone/>
            </a:pPr>
            <a:r>
              <a:rPr lang="en-US" sz="2000" dirty="0">
                <a:solidFill>
                  <a:srgbClr val="0D2B36"/>
                </a:solidFill>
                <a:latin typeface="Neutra Text" panose="02000000000000000000" pitchFamily="50" charset="0"/>
              </a:rPr>
              <a:t>La Oficina de Equidad Racial (ORE), dependiente de la Oficina del Administrador Municipal, fue creada por la alcaldesa Bowser en 2021.</a:t>
            </a:r>
          </a:p>
          <a:p>
            <a:pPr marL="514350" indent="-285750">
              <a:lnSpc>
                <a:spcPct val="114000"/>
              </a:lnSpc>
              <a:spcBef>
                <a:spcPts val="0"/>
              </a:spcBef>
              <a:buSzPct val="70000"/>
            </a:pPr>
            <a:endParaRPr lang="en-US" sz="1400" dirty="0">
              <a:solidFill>
                <a:srgbClr val="0D2B36"/>
              </a:solidFill>
              <a:latin typeface="Neutra Text" panose="02000000000000000000" pitchFamily="50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SzPct val="70000"/>
              <a:buNone/>
            </a:pPr>
            <a:r>
              <a:rPr lang="en-US" sz="2000" dirty="0">
                <a:solidFill>
                  <a:srgbClr val="0D2B36"/>
                </a:solidFill>
                <a:latin typeface="Neutra Text" panose="02000000000000000000" pitchFamily="50" charset="0"/>
              </a:rPr>
              <a:t>La Oficina se encarga de </a:t>
            </a:r>
            <a:r>
              <a:rPr lang="en-US" sz="2000" b="1" dirty="0">
                <a:solidFill>
                  <a:srgbClr val="0D2B36"/>
                </a:solidFill>
                <a:latin typeface="Neutra Text" panose="02000000000000000000" pitchFamily="50" charset="0"/>
              </a:rPr>
              <a:t>desarrollar una infraestructura </a:t>
            </a:r>
            <a:r>
              <a:rPr lang="en-US" sz="2000" dirty="0">
                <a:solidFill>
                  <a:srgbClr val="0D2B36"/>
                </a:solidFill>
                <a:latin typeface="Neutra Text" panose="02000000000000000000" pitchFamily="50" charset="0"/>
              </a:rPr>
              <a:t>que garantice que las decisiones políticas y los programas del Distrito se evalúen </a:t>
            </a:r>
            <a:r>
              <a:rPr lang="en-US" sz="2000" b="1" dirty="0">
                <a:solidFill>
                  <a:srgbClr val="0D2B36"/>
                </a:solidFill>
                <a:latin typeface="Neutra Text" panose="02000000000000000000" pitchFamily="50" charset="0"/>
              </a:rPr>
              <a:t>desde el punto de vista de la equidad racial</a:t>
            </a:r>
            <a:r>
              <a:rPr lang="en-US" sz="2000" dirty="0">
                <a:solidFill>
                  <a:srgbClr val="0D2B36"/>
                </a:solidFill>
                <a:latin typeface="Neutra Text" panose="02000000000000000000" pitchFamily="50" charset="0"/>
              </a:rPr>
              <a:t>.</a:t>
            </a:r>
          </a:p>
          <a:p>
            <a:pPr marL="400050" indent="-171450">
              <a:spcBef>
                <a:spcPts val="1400"/>
              </a:spcBef>
              <a:buSzPct val="70000"/>
            </a:pPr>
            <a:endParaRPr lang="en-US" sz="1200" dirty="0">
              <a:solidFill>
                <a:srgbClr val="0D2B36"/>
              </a:solidFill>
              <a:latin typeface="Neutra Text" panose="02000000000000000000" pitchFamily="50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SzPct val="70000"/>
              <a:buNone/>
            </a:pPr>
            <a:r>
              <a:rPr lang="en-US" sz="2000" dirty="0">
                <a:solidFill>
                  <a:srgbClr val="0D2B36"/>
                </a:solidFill>
                <a:latin typeface="Neutra Text" panose="02000000000000000000" pitchFamily="50" charset="0"/>
              </a:rPr>
              <a:t>La Oficina pone en marcha el trabajo de la </a:t>
            </a:r>
            <a:r>
              <a:rPr lang="en-US" sz="2000" b="1" dirty="0">
                <a:solidFill>
                  <a:srgbClr val="0D2B36"/>
                </a:solidFill>
                <a:latin typeface="Neutra Text" panose="02000000000000000000" pitchFamily="50" charset="0"/>
              </a:rPr>
              <a:t>Ley REACH (Ley 23-521 del Distrito de Columbia) </a:t>
            </a:r>
            <a:r>
              <a:rPr lang="en-US" sz="2000" dirty="0">
                <a:solidFill>
                  <a:srgbClr val="0D2B36"/>
                </a:solidFill>
                <a:latin typeface="Neutra Text" panose="02000000000000000000" pitchFamily="50" charset="0"/>
              </a:rPr>
              <a:t>y es responsable de colaborar con los organismos del Distrito, los residentes y las partes interesadas externas para lograr avances significativos hacia una ciudad más equitativa.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1491F40-1908-4CA9-989E-3BB81035E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7639"/>
            <a:ext cx="2743200" cy="365125"/>
          </a:xfrm>
        </p:spPr>
        <p:txBody>
          <a:bodyPr/>
          <a:lstStyle/>
          <a:p>
            <a:fld id="{FD64E199-D2D3-482F-957E-3A762983E5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0486"/>
      </p:ext>
    </p:extLst>
  </p:cSld>
  <p:clrMapOvr>
    <a:masterClrMapping/>
  </p:clrMapOvr>
</p:sld>
</file>

<file path=ppt/slides/slide5.xml><?xml version="1.0" encoding="utf-8"?>
<p:sld xmlns:a16="http://schemas.microsoft.com/office/drawing/2014/main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BA0B5-44E4-959C-1FF4-779B4A3E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Equidad racial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C4F2D-6EA0-78CD-7CD0-AF48EC0E6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938"/>
            <a:ext cx="11311128" cy="5080490"/>
          </a:xfrm>
        </p:spPr>
        <p:txBody>
          <a:bodyPr/>
          <a:lstStyle/>
          <a:p>
            <a:pPr marL="0" indent="0">
              <a:buNone/>
            </a:pPr>
            <a:r>
              <a:rPr lang="en-US" sz="1900" dirty="0">
                <a:latin typeface="Neutra Text" panose="02000000000000000000" pitchFamily="50" charset="0"/>
              </a:rPr>
              <a:t>La equidad racial es </a:t>
            </a:r>
            <a:r>
              <a:rPr lang="en-US" sz="1900" b="1" dirty="0">
                <a:latin typeface="Neutra Text" panose="02000000000000000000" pitchFamily="50" charset="0"/>
              </a:rPr>
              <a:t>tanto un proceso como un resultado</a:t>
            </a:r>
            <a:r>
              <a:rPr lang="en-US" dirty="0">
                <a:latin typeface="Neutra Text" panose="02000000000000000000" pitchFamily="50" charset="0"/>
              </a:rPr>
              <a:t>. </a:t>
            </a:r>
            <a:r>
              <a:rPr lang="en-US" dirty="0">
                <a:latin typeface="Neutra Text" panose="02000000000000000000" pitchFamily="50" charset="0"/>
              </a:rPr>
              <a:t>(</a:t>
            </a:r>
            <a:r>
              <a:rPr lang="en-US" dirty="0">
                <a:latin typeface="Neutra Text" panose="02000000000000000000" pitchFamily="50" charset="0"/>
                <a:hlinkClick r:id="rId3"/>
              </a:rPr>
              <a:t>Race Forward</a:t>
            </a:r>
            <a:r>
              <a:rPr lang="en-US" dirty="0">
                <a:latin typeface="Neutra Text" panose="02000000000000000000" pitchFamily="50" charset="0"/>
              </a:rPr>
              <a:t>)</a:t>
            </a:r>
          </a:p>
          <a:p>
            <a:r>
              <a:rPr lang="en-US" dirty="0">
                <a:latin typeface="Neutra Text" panose="02000000000000000000" pitchFamily="50" charset="0"/>
              </a:rPr>
              <a:t>Como </a:t>
            </a:r>
            <a:r>
              <a:rPr lang="en-US" b="1" dirty="0">
                <a:latin typeface="Neutra Text" panose="02000000000000000000" pitchFamily="50" charset="0"/>
              </a:rPr>
              <a:t>proceso</a:t>
            </a:r>
            <a:r>
              <a:rPr lang="en-US" dirty="0">
                <a:latin typeface="Neutra Text" panose="02000000000000000000" pitchFamily="50" charset="0"/>
              </a:rPr>
              <a:t>, aplicamos una lente de equidad racial cuando </a:t>
            </a:r>
            <a:r>
              <a:rPr lang="en-US" b="1" dirty="0">
                <a:latin typeface="Neutra Text" panose="02000000000000000000" pitchFamily="50" charset="0"/>
              </a:rPr>
              <a:t>los más afectados </a:t>
            </a:r>
            <a:r>
              <a:rPr lang="en-US" dirty="0">
                <a:latin typeface="Neutra Text" panose="02000000000000000000" pitchFamily="50" charset="0"/>
              </a:rPr>
              <a:t>por la desigualdad racial </a:t>
            </a:r>
            <a:r>
              <a:rPr lang="en-US" b="1" dirty="0">
                <a:latin typeface="Neutra Text" panose="02000000000000000000" pitchFamily="50" charset="0"/>
              </a:rPr>
              <a:t>estructural </a:t>
            </a:r>
            <a:r>
              <a:rPr lang="en-US" b="1" dirty="0">
                <a:latin typeface="Neutra Text" panose="02000000000000000000" pitchFamily="50" charset="0"/>
              </a:rPr>
              <a:t>participan de manera significativa </a:t>
            </a:r>
            <a:r>
              <a:rPr lang="en-US" dirty="0">
                <a:latin typeface="Neutra Text" panose="02000000000000000000" pitchFamily="50" charset="0"/>
              </a:rPr>
              <a:t>en la creación y aplicación de las políticas y prácticas institucionales que repercuten en sus vidas.</a:t>
            </a:r>
          </a:p>
          <a:p>
            <a:r>
              <a:rPr lang="en-US" b="1" dirty="0">
                <a:latin typeface="Neutra Text" panose="02000000000000000000" pitchFamily="50" charset="0"/>
              </a:rPr>
              <a:t>Como resultado</a:t>
            </a:r>
            <a:r>
              <a:rPr lang="en-US" dirty="0">
                <a:latin typeface="Neutra Text" panose="02000000000000000000" pitchFamily="50" charset="0"/>
              </a:rPr>
              <a:t>, alcanzamos la equidad racial </a:t>
            </a:r>
            <a:r>
              <a:rPr lang="en-US" b="1" dirty="0">
                <a:latin typeface="Neutra Text" panose="02000000000000000000" pitchFamily="50" charset="0"/>
              </a:rPr>
              <a:t>cuando la raza de uno ya no predice las oportunidades</a:t>
            </a:r>
            <a:r>
              <a:rPr lang="en-US" dirty="0">
                <a:latin typeface="Neutra Text" panose="02000000000000000000" pitchFamily="50" charset="0"/>
              </a:rPr>
              <a:t>, los </a:t>
            </a:r>
            <a:r>
              <a:rPr lang="en-US" b="1" dirty="0">
                <a:latin typeface="Neutra Text" panose="02000000000000000000" pitchFamily="50" charset="0"/>
              </a:rPr>
              <a:t>resultados </a:t>
            </a:r>
            <a:r>
              <a:rPr lang="en-US" dirty="0">
                <a:latin typeface="Neutra Text" panose="02000000000000000000" pitchFamily="50" charset="0"/>
              </a:rPr>
              <a:t>o la </a:t>
            </a:r>
            <a:r>
              <a:rPr lang="en-US" b="1" dirty="0">
                <a:latin typeface="Neutra Text" panose="02000000000000000000" pitchFamily="50" charset="0"/>
              </a:rPr>
              <a:t>distribución de los recursos </a:t>
            </a:r>
            <a:r>
              <a:rPr lang="en-US" dirty="0">
                <a:latin typeface="Neutra Text" panose="02000000000000000000" pitchFamily="50" charset="0"/>
              </a:rPr>
              <a:t>para los residentes del Distrito, en particular los residentes BIPOC.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i="0" dirty="0">
              <a:solidFill>
                <a:srgbClr val="0D2B36"/>
              </a:solidFill>
              <a:effectLst/>
              <a:latin typeface="Neutra Text" panose="02000000000000000000" pitchFamily="50" charset="0"/>
            </a:endParaRPr>
          </a:p>
          <a:p>
            <a:pPr marL="0" indent="0">
              <a:buNone/>
            </a:pPr>
            <a:r>
              <a:rPr lang="en-US" sz="1900" b="1" i="0" dirty="0">
                <a:solidFill>
                  <a:srgbClr val="0D2B36"/>
                </a:solidFill>
                <a:effectLst/>
                <a:latin typeface="Neutra Text" panose="02000000000000000000" pitchFamily="50" charset="0"/>
              </a:rPr>
              <a:t>La equidad racial no es lo mismo que la igualdad</a:t>
            </a:r>
            <a:r>
              <a:rPr lang="en-US" sz="1800" b="1" i="0" dirty="0">
                <a:solidFill>
                  <a:srgbClr val="0D2B36"/>
                </a:solidFill>
                <a:effectLst/>
                <a:latin typeface="Neutra Text" panose="02000000000000000000" pitchFamily="50" charset="0"/>
              </a:rPr>
              <a:t>.</a:t>
            </a:r>
            <a:r>
              <a:rPr lang="en-US" sz="1800" b="0" i="0" dirty="0">
                <a:solidFill>
                  <a:srgbClr val="0D2B36"/>
                </a:solidFill>
                <a:effectLst/>
                <a:latin typeface="Neutra Text" panose="02000000000000000000" pitchFamily="50" charset="0"/>
              </a:rPr>
              <a:t> La palabra igualdad sugiere que todo el mundo recibe el mismo trato, los mismos recursos y las mismas oportunidades. </a:t>
            </a:r>
          </a:p>
          <a:p>
            <a:endParaRPr lang="en-US" dirty="0">
              <a:latin typeface="Neutra Text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3D1F3-0FE8-90DB-8A07-E7BDFB79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5445" y="6437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Neutra Text Alt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29 de septiembre de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0A3E8-B951-9BD2-63C8-C8EE46D4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A45-91F5-4AFE-A21D-65D81C9BA16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4FEE1F-1588-36D6-D63B-07F60EE741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2" t="10760" r="3942" b="16252"/>
          <a:stretch/>
        </p:blipFill>
        <p:spPr>
          <a:xfrm>
            <a:off x="4285653" y="4374167"/>
            <a:ext cx="5294813" cy="2076290"/>
          </a:xfrm>
          <a:prstGeom prst="rect">
            <a:avLst/>
          </a:prstGeom>
        </p:spPr>
      </p:pic>
      <p:pic>
        <p:nvPicPr>
          <p:cNvPr id="8" name="Graphic 7" descr="Line arrow: Counter-clockwise curve with solid fill">
            <a:extLst>
              <a:ext uri="{FF2B5EF4-FFF2-40B4-BE49-F238E27FC236}">
                <a16:creationId xmlns:a16="http://schemas.microsoft.com/office/drawing/2014/main" id="{1C7B7F0C-75E2-DC18-9ACD-50B7D2511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178132" flipV="1">
            <a:off x="3896987" y="4195634"/>
            <a:ext cx="777331" cy="777331"/>
          </a:xfrm>
          <a:prstGeom prst="rect">
            <a:avLst/>
          </a:prstGeom>
        </p:spPr>
      </p:pic>
      <p:pic>
        <p:nvPicPr>
          <p:cNvPr id="9" name="Graphic 8" descr="Line arrow: Counter-clockwise curve with solid fill">
            <a:extLst>
              <a:ext uri="{FF2B5EF4-FFF2-40B4-BE49-F238E27FC236}">
                <a16:creationId xmlns:a16="http://schemas.microsoft.com/office/drawing/2014/main" id="{366F4376-6004-CA76-02A0-4B9965853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21868" flipH="1" flipV="1">
            <a:off x="9208395" y="4185951"/>
            <a:ext cx="777331" cy="777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496BE6-192B-8794-A21B-587B9CCABFA9}"/>
              </a:ext>
            </a:extLst>
          </p:cNvPr>
          <p:cNvSpPr txBox="1"/>
          <p:nvPr/>
        </p:nvSpPr>
        <p:spPr>
          <a:xfrm>
            <a:off x="2753026" y="4208501"/>
            <a:ext cx="12651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b="1" i="0" dirty="0">
                <a:solidFill>
                  <a:srgbClr val="0D2B36"/>
                </a:solidFill>
                <a:effectLst/>
                <a:latin typeface="Neutra Text" panose="02000000000000000000"/>
              </a:rPr>
              <a:t>La igualdad </a:t>
            </a:r>
            <a:r>
              <a:rPr lang="en-US" sz="1400" b="0" i="0" dirty="0">
                <a:solidFill>
                  <a:srgbClr val="0D2B36"/>
                </a:solidFill>
                <a:effectLst/>
                <a:latin typeface="Neutra Text" panose="02000000000000000000"/>
              </a:rPr>
              <a:t>no tiene en cuenta lo que los individuos pueden tener ya, lo que pueden necesitar o lo que pueden desear.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A848DD-8053-F7B4-75D5-38325BA17C37}"/>
              </a:ext>
            </a:extLst>
          </p:cNvPr>
          <p:cNvSpPr txBox="1"/>
          <p:nvPr/>
        </p:nvSpPr>
        <p:spPr>
          <a:xfrm>
            <a:off x="9847902" y="4208501"/>
            <a:ext cx="11930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0D2B36"/>
                </a:solidFill>
                <a:effectLst/>
                <a:latin typeface="Neutra Text" panose="02000000000000000000"/>
              </a:rPr>
              <a:t>La equidad </a:t>
            </a:r>
            <a:r>
              <a:rPr lang="en-US" sz="1400" i="0" dirty="0">
                <a:solidFill>
                  <a:srgbClr val="0D2B36"/>
                </a:solidFill>
                <a:effectLst/>
                <a:latin typeface="Neutra Text" panose="02000000000000000000"/>
              </a:rPr>
              <a:t>se pregunta qué necesitan los individuos para prosperar y vivir una vida significativa con todo su potencial.  </a:t>
            </a:r>
            <a:endParaRPr lang="en-US" sz="1400" dirty="0">
              <a:solidFill>
                <a:srgbClr val="0D2B36"/>
              </a:solidFill>
              <a:latin typeface="Neutra Tex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10255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10619-AEF3-46E4-8B5F-9EBDD98E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¿Por qué hablamos de raza?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22579-2FEC-4209-87C7-00096F8E6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199" y="713461"/>
            <a:ext cx="6622845" cy="5654637"/>
          </a:xfrm>
        </p:spPr>
        <p:txBody>
          <a:bodyPr>
            <a:normAutofit/>
          </a:bodyPr>
          <a:lstStyle/>
          <a:p>
            <a:pPr marL="0" indent="0" rtl="0" fontAlgn="base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Contexto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histórico: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Desde la colonización de las tierras indígenas, pasando por más de 100 años de esclavitud, y las políticas discriminatorias y excluyentes que le siguieron, no se puede subestimar la importancia de la raza en el desarrollo del Distrito y de la nación. El gobierno aplicó muchas de las políticas de discriminación racial cuyas repercusiones perduran hasta nuestros días. </a:t>
            </a:r>
          </a:p>
          <a:p>
            <a:pPr marL="0" indent="0" rtl="0" fontAlgn="base">
              <a:lnSpc>
                <a:spcPct val="114000"/>
              </a:lnSpc>
              <a:spcBef>
                <a:spcPts val="0"/>
              </a:spcBef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 fontAlgn="base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Desigualdades 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actuales: </a:t>
            </a:r>
            <a:r>
              <a:rPr lang="en-US" sz="1800" b="0" i="0" strike="noStrike" dirty="0">
                <a:solidFill>
                  <a:srgbClr val="000000"/>
                </a:solidFill>
                <a:effectLst/>
              </a:rPr>
              <a:t>Las disparidades raciales pueden encontrarse en todos los sistemas (</a:t>
            </a:r>
            <a:r>
              <a:rPr lang="en-US" sz="1800" dirty="0">
                <a:solidFill>
                  <a:srgbClr val="000000"/>
                </a:solidFill>
              </a:rPr>
              <a:t>por ejemplo</a:t>
            </a:r>
            <a:r>
              <a:rPr lang="en-US" sz="1800" b="0" i="0" strike="noStrike" dirty="0">
                <a:solidFill>
                  <a:srgbClr val="000000"/>
                </a:solidFill>
                <a:effectLst/>
              </a:rPr>
              <a:t>, jurídico, educativo, sanitario), con resultados notablemente peores para los residentes y comunidades BIPOC en relación con el tamaño de su población y en comparación con sus homólogos blancos. </a:t>
            </a:r>
          </a:p>
          <a:p>
            <a:pPr marL="0" indent="0" rtl="0" fontAlgn="base">
              <a:lnSpc>
                <a:spcPct val="114000"/>
              </a:lnSpc>
              <a:spcBef>
                <a:spcPts val="0"/>
              </a:spcBef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Buen gobierno: </a:t>
            </a:r>
            <a:r>
              <a:rPr lang="en-US" sz="1800" dirty="0">
                <a:solidFill>
                  <a:srgbClr val="000000"/>
                </a:solidFill>
              </a:rPr>
              <a:t>Aplicar una perspectiva de equidad racial a nuestro trabajo como empleados del Distrito nos ayudará a ser más eficaces y eficientes en nuestro trabajo como individuos y como agencias. La incorporación de la equidad racial en nuestras prácticas y procesos conducirá a resultados más equitativos y mejorados para el Distrito.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AB313-482F-4C97-710E-A1B0DD3588CA}"/>
              </a:ext>
            </a:extLst>
          </p:cNvPr>
          <p:cNvSpPr txBox="1">
            <a:spLocks/>
          </p:cNvSpPr>
          <p:nvPr/>
        </p:nvSpPr>
        <p:spPr>
          <a:xfrm>
            <a:off x="8610600" y="63376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64E199-D2D3-482F-957E-3A762983E5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351126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D1F9-1ADB-8709-F6EF-6AA77384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Resumen del presupuesto para el ejercicio 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0051-0069-102F-A62D-A7BDE219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Neutra Text" panose="02000000000000000000" pitchFamily="50" charset="0"/>
              </a:rPr>
              <a:t>Presupuesto operativo</a:t>
            </a:r>
          </a:p>
          <a:p>
            <a:r>
              <a:rPr lang="en-US" sz="2800" dirty="0">
                <a:latin typeface="Neutra Text" panose="02000000000000000000" pitchFamily="50" charset="0"/>
              </a:rPr>
              <a:t>19.800 millones de presupuesto bruto </a:t>
            </a:r>
          </a:p>
          <a:p>
            <a:r>
              <a:rPr lang="en-US" sz="2800" dirty="0">
                <a:latin typeface="Neutra Text" panose="02000000000000000000" pitchFamily="50" charset="0"/>
              </a:rPr>
              <a:t>10.700 millones de presupuesto 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60575-1857-1685-E5E0-486DD078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E199-D2D3-482F-957E-3A762983E500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4016D73-8596-EB57-A422-F70BA0D92C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40" t="23626" b="14228"/>
          <a:stretch/>
        </p:blipFill>
        <p:spPr>
          <a:xfrm>
            <a:off x="5357812" y="1561777"/>
            <a:ext cx="6505575" cy="4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81429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dgm="http://schemas.openxmlformats.org/drawingml/2006/diagram" xmlns:adec="http://schemas.microsoft.com/office/drawing/2017/decorative" xmlns:p16="http://schemas.microsoft.com/office/powerpoint/2015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5E06C-9D4E-5B67-2D95-88C33109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0"/>
            <a:ext cx="5981308" cy="1209675"/>
          </a:xfrm>
        </p:spPr>
        <p:txBody>
          <a:bodyPr anchor="b">
            <a:normAutofit/>
          </a:bodyPr>
          <a:lstStyle/>
          <a:p>
            <a:r>
              <a:rPr lang="en-US" sz="3200" dirty="0"/>
              <a:t>¿Por qué hablamos de presupuestar para la equidad racial?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CE7554F-2A57-2C6C-1D81-DAAE8EC2A6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721933"/>
              </p:ext>
            </p:extLst>
          </p:nvPr>
        </p:nvGraphicFramePr>
        <p:xfrm>
          <a:off x="876692" y="1571451"/>
          <a:ext cx="5479719" cy="3447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48113-B618-5FA7-A002-0BDEF730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Neutra Text Alt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29 de septiembre de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170ACC-2D70-CD0E-64A3-ED2300BC87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18" r="5691"/>
          <a:stretch/>
        </p:blipFill>
        <p:spPr>
          <a:xfrm>
            <a:off x="7270812" y="10"/>
            <a:ext cx="4921187" cy="68579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D49D6-A4DA-5E72-45B7-177D6A3B2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CBAA45-91F5-4AFE-A21D-65D81C9BA166}" type="slidenum">
              <a:rPr lang="en-US">
                <a:solidFill>
                  <a:srgbClr val="FFFFFF"/>
                </a:solidFill>
              </a:rPr>
              <a:t>8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0766928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C895-2846-3947-9039-D0EA51186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¿Cómo informan los organismos sobre la elaboración de presupuestos para la equidad racial?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0B04-31EA-A378-364D-52CF05E7D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Neutra Text" panose="02000000000000000000" pitchFamily="50" charset="0"/>
              </a:rPr>
              <a:t>Mejoras presupuestarias</a:t>
            </a:r>
          </a:p>
          <a:p>
            <a:r>
              <a:rPr lang="en-US" sz="2800" dirty="0">
                <a:latin typeface="Neutra Text" panose="02000000000000000000" pitchFamily="50" charset="0"/>
              </a:rPr>
              <a:t>Notas presupuestarias</a:t>
            </a:r>
          </a:p>
          <a:p>
            <a:r>
              <a:rPr lang="en-US" sz="2800" dirty="0">
                <a:latin typeface="Neutra Text" panose="02000000000000000000" pitchFamily="50" charset="0"/>
              </a:rPr>
              <a:t>Cubiertas BRT</a:t>
            </a:r>
          </a:p>
          <a:p>
            <a:r>
              <a:rPr lang="en-US" sz="2800" dirty="0">
                <a:latin typeface="Neutra Text" panose="02000000000000000000" pitchFamily="50" charset="0"/>
              </a:rPr>
              <a:t>Solicitudes de capital</a:t>
            </a:r>
          </a:p>
          <a:p>
            <a:r>
              <a:rPr lang="en-US" sz="2800" dirty="0">
                <a:latin typeface="Neutra Text" panose="02000000000000000000" pitchFamily="50" charset="0"/>
              </a:rPr>
              <a:t>Fondos ARPA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31A5B-120E-394F-AF3A-B5EE48523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75445" y="64373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Neutra Text Alt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29 de septiembre de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86C8DD-966E-6F72-858B-962CAA76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A45-91F5-4AFE-A21D-65D81C9BA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7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8DF4F3D0DC143ACE2A876970527D6" ma:contentTypeVersion="13" ma:contentTypeDescription="Create a new document." ma:contentTypeScope="" ma:versionID="6794bc102dd268bf5050a98e3cdbce0e">
  <xsd:schema xmlns:xsd="http://www.w3.org/2001/XMLSchema" xmlns:xs="http://www.w3.org/2001/XMLSchema" xmlns:p="http://schemas.microsoft.com/office/2006/metadata/properties" xmlns:ns2="e73e1296-ce65-4c90-bf70-0cbe13f0f3c7" xmlns:ns3="793eb9f9-15a3-4db3-af48-a153a180f315" targetNamespace="http://schemas.microsoft.com/office/2006/metadata/properties" ma:root="true" ma:fieldsID="0333659308e13b016aef859db5e24f45" ns2:_="" ns3:_="">
    <xsd:import namespace="e73e1296-ce65-4c90-bf70-0cbe13f0f3c7"/>
    <xsd:import namespace="793eb9f9-15a3-4db3-af48-a153a180f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e1296-ce65-4c90-bf70-0cbe13f0f3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549e45-1cf5-44e0-acae-db85769a3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eb9f9-15a3-4db3-af48-a153a180f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3d1d932-67e3-452e-bf32-fbc2aa8b58ca}" ma:internalName="TaxCatchAll" ma:showField="CatchAllData" ma:web="793eb9f9-15a3-4db3-af48-a153a180f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3eb9f9-15a3-4db3-af48-a153a180f315" xsi:nil="true"/>
    <lcf76f155ced4ddcb4097134ff3c332f xmlns="e73e1296-ce65-4c90-bf70-0cbe13f0f3c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B961DE8-329F-4850-A025-1804E9041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e1296-ce65-4c90-bf70-0cbe13f0f3c7"/>
    <ds:schemaRef ds:uri="793eb9f9-15a3-4db3-af48-a153a180f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5ADB0B-9C38-44A1-B611-06FA9623B3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F70DA-8FC9-4974-805C-45601B9A7363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e73e1296-ce65-4c90-bf70-0cbe13f0f3c7"/>
    <ds:schemaRef ds:uri="http://schemas.openxmlformats.org/package/2006/metadata/core-properties"/>
    <ds:schemaRef ds:uri="http://www.w3.org/XML/1998/namespace"/>
    <ds:schemaRef ds:uri="793eb9f9-15a3-4db3-af48-a153a180f315"/>
    <ds:schemaRef ds:uri="http://schemas.microsoft.com/office/2006/documentManagement/types"/>
    <ds:schemaRef ds:uri="http://purl.org/dc/elements/1.1/"/>
    <ds:schemaRef ds:uri="http://purl.org/dc/dcmitype/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otalTime>27423</ap:TotalTime>
  <ap:Words>1178</ap:Words>
  <ap:Application>Microsoft Office PowerPoint</ap:Application>
  <ap:PresentationFormat>Widescreen</ap:PresentationFormat>
  <ap:Paragraphs>137</ap:Paragraphs>
  <ap:Slides>14</ap:Slides>
  <ap:Notes>13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ap:HeadingPairs>
  <ap:TitlesOfParts>
    <vt:vector baseType="lpstr" size="23">
      <vt:lpstr>Calibri</vt:lpstr>
      <vt:lpstr>Source Sans Pro</vt:lpstr>
      <vt:lpstr>Neutra Text Alt</vt:lpstr>
      <vt:lpstr>Neutra Text</vt:lpstr>
      <vt:lpstr>Calibri Light</vt:lpstr>
      <vt:lpstr>Abadi Extra Light</vt:lpstr>
      <vt:lpstr>Arial</vt:lpstr>
      <vt:lpstr>Office Theme</vt:lpstr>
      <vt:lpstr>1_Office Theme</vt:lpstr>
      <vt:lpstr>DC Government  Racial Equity Budget Tool</vt:lpstr>
      <vt:lpstr>PowerPoint Presentation</vt:lpstr>
      <vt:lpstr>DC Population</vt:lpstr>
      <vt:lpstr>About the Office of Racial Equity</vt:lpstr>
      <vt:lpstr>Racial Equity</vt:lpstr>
      <vt:lpstr>Why do we lead with race?</vt:lpstr>
      <vt:lpstr>FY24 Budget Overview</vt:lpstr>
      <vt:lpstr>Why Are We Talking About Budgeting for Racial Equity?</vt:lpstr>
      <vt:lpstr>How Do Agencies Report About Budgeting for Racial Equity?</vt:lpstr>
      <vt:lpstr>Using the Racial Equity Budget Tool (REBT)</vt:lpstr>
      <vt:lpstr>Racial Equity Budget Tool (REBT) Big Picture – What Questions Does It Ask?</vt:lpstr>
      <vt:lpstr>REBT for Enhancements – What Questions Does It Ask?</vt:lpstr>
      <vt:lpstr>Racial Equity Budget Tool (REBT) – How Is Agency Info Used?</vt:lpstr>
      <vt:lpstr>ORE Theory of Change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Neu</dc:title>
  <dc:creator>Eli, Hannah (EOM)</dc:creator>
  <lastModifiedBy>Chikarlo Leak</lastModifiedBy>
  <revision>53</revision>
  <dcterms:created xsi:type="dcterms:W3CDTF">2021-10-14T16:22:43.0000000Z</dcterms:created>
  <dcterms:modified xsi:type="dcterms:W3CDTF">2023-09-13T14:30:58.0000000Z</dcterms:modified>
  <keywords>, docId:FE70529C3941A49828CA760356321CAF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0x010100CFF8DF4F3D0DC143ACE2A876970527D6</vt:lpwstr>
  </property>
  <property fmtid="{D5CDD505-2E9C-101B-9397-08002B2CF9AE}" pid="3" name="MediaServiceImageTags">
    <vt:lpwstr/>
  </property>
</Properties>
</file>